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68" r:id="rId2"/>
    <p:sldId id="263" r:id="rId3"/>
    <p:sldId id="269" r:id="rId4"/>
    <p:sldId id="270" r:id="rId5"/>
    <p:sldId id="271" r:id="rId6"/>
    <p:sldId id="272" r:id="rId7"/>
    <p:sldId id="273" r:id="rId8"/>
    <p:sldId id="274" r:id="rId9"/>
    <p:sldId id="275" r:id="rId10"/>
    <p:sldId id="276" r:id="rId11"/>
    <p:sldId id="277" r:id="rId12"/>
    <p:sldId id="278" r:id="rId13"/>
    <p:sldId id="279" r:id="rId14"/>
    <p:sldId id="280" r:id="rId15"/>
    <p:sldId id="281" r:id="rId16"/>
    <p:sldId id="282" r:id="rId17"/>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54"/>
    <p:restoredTop sz="94531"/>
  </p:normalViewPr>
  <p:slideViewPr>
    <p:cSldViewPr snapToGrid="0" snapToObjects="1">
      <p:cViewPr varScale="1">
        <p:scale>
          <a:sx n="61" d="100"/>
          <a:sy n="61" d="100"/>
        </p:scale>
        <p:origin x="174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92EEC3-7AE5-6241-ABB2-E9C6B9D500EA}" type="datetimeFigureOut">
              <a:rPr lang="en-US" smtClean="0"/>
              <a:t>11/9/2021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E831AA-5585-CD4F-8B3C-73E60CB6D5C5}" type="slidenum">
              <a:rPr lang="en-US" smtClean="0"/>
              <a:t>‹#›</a:t>
            </a:fld>
            <a:endParaRPr lang="en-US"/>
          </a:p>
        </p:txBody>
      </p:sp>
    </p:spTree>
    <p:extLst>
      <p:ext uri="{BB962C8B-B14F-4D97-AF65-F5344CB8AC3E}">
        <p14:creationId xmlns:p14="http://schemas.microsoft.com/office/powerpoint/2010/main" val="612612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0" descr="footer"/>
          <p:cNvPicPr>
            <a:picLocks noChangeAspect="1" noChangeArrowheads="1"/>
          </p:cNvPicPr>
          <p:nvPr userDrawn="1"/>
        </p:nvPicPr>
        <p:blipFill>
          <a:blip r:embed="rId2" cstate="print"/>
          <a:srcRect/>
          <a:stretch>
            <a:fillRect/>
          </a:stretch>
        </p:blipFill>
        <p:spPr bwMode="auto">
          <a:xfrm>
            <a:off x="0" y="4725988"/>
            <a:ext cx="9144000" cy="2132012"/>
          </a:xfrm>
          <a:prstGeom prst="rect">
            <a:avLst/>
          </a:prstGeom>
          <a:noFill/>
          <a:ln w="9525">
            <a:noFill/>
            <a:miter lim="800000"/>
            <a:headEnd/>
            <a:tailEnd/>
          </a:ln>
        </p:spPr>
      </p:pic>
      <p:pic>
        <p:nvPicPr>
          <p:cNvPr id="3" name="Picture 13" descr="logo"/>
          <p:cNvPicPr>
            <a:picLocks noChangeAspect="1" noChangeArrowheads="1"/>
          </p:cNvPicPr>
          <p:nvPr userDrawn="1"/>
        </p:nvPicPr>
        <p:blipFill>
          <a:blip cstate="print"/>
          <a:srcRect/>
          <a:stretch>
            <a:fillRect/>
          </a:stretch>
        </p:blipFill>
        <p:spPr bwMode="auto">
          <a:xfrm>
            <a:off x="2363789" y="620713"/>
            <a:ext cx="3792388" cy="1206421"/>
          </a:xfrm>
          <a:prstGeom prst="rect">
            <a:avLst/>
          </a:prstGeom>
          <a:noFill/>
          <a:ln w="9525">
            <a:noFill/>
            <a:miter lim="800000"/>
            <a:headEnd/>
            <a:tailEnd/>
          </a:ln>
        </p:spPr>
      </p:pic>
      <p:sp>
        <p:nvSpPr>
          <p:cNvPr id="4" name="Title 3"/>
          <p:cNvSpPr>
            <a:spLocks noGrp="1"/>
          </p:cNvSpPr>
          <p:nvPr>
            <p:ph type="ctrTitle"/>
          </p:nvPr>
        </p:nvSpPr>
        <p:spPr>
          <a:xfrm>
            <a:off x="685800" y="2130425"/>
            <a:ext cx="7772400" cy="1470025"/>
          </a:xfrm>
        </p:spPr>
        <p:txBody>
          <a:bodyPr/>
          <a:lstStyle/>
          <a:p>
            <a:r>
              <a:rPr lang="en-US"/>
              <a:t>Click to edit Master title style</a:t>
            </a:r>
          </a:p>
        </p:txBody>
      </p:sp>
      <p:sp>
        <p:nvSpPr>
          <p:cNvPr id="5" name="Round Single Corner Rectangle 4"/>
          <p:cNvSpPr/>
          <p:nvPr userDrawn="1"/>
        </p:nvSpPr>
        <p:spPr>
          <a:xfrm>
            <a:off x="0" y="6237312"/>
            <a:ext cx="9144000" cy="620688"/>
          </a:xfrm>
          <a:prstGeom prst="round1Rect">
            <a:avLst>
              <a:gd name="adj" fmla="val 8037"/>
            </a:avLst>
          </a:prstGeom>
          <a:solidFill>
            <a:srgbClr val="C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userDrawn="1"/>
        </p:nvSpPr>
        <p:spPr>
          <a:xfrm>
            <a:off x="2987824" y="6381328"/>
            <a:ext cx="3240360" cy="369332"/>
          </a:xfrm>
          <a:prstGeom prst="rect">
            <a:avLst/>
          </a:prstGeom>
          <a:noFill/>
        </p:spPr>
        <p:txBody>
          <a:bodyPr wrap="square" rtlCol="0">
            <a:spAutoFit/>
          </a:bodyPr>
          <a:lstStyle/>
          <a:p>
            <a:r>
              <a:rPr lang="en-US" b="0" dirty="0">
                <a:solidFill>
                  <a:schemeClr val="bg1"/>
                </a:solidFill>
                <a:latin typeface="Century Gothic" pitchFamily="34" charset="0"/>
              </a:rPr>
              <a:t>UKZN</a:t>
            </a:r>
            <a:r>
              <a:rPr lang="en-US" b="0" baseline="0" dirty="0">
                <a:solidFill>
                  <a:schemeClr val="bg1"/>
                </a:solidFill>
                <a:latin typeface="Century Gothic" pitchFamily="34" charset="0"/>
              </a:rPr>
              <a:t> INSPIRING GREATNESS</a:t>
            </a:r>
            <a:endParaRPr lang="en-US" b="0" dirty="0">
              <a:solidFill>
                <a:schemeClr val="bg1"/>
              </a:solidFill>
              <a:latin typeface="Century Gothic"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2" name="Picture 10" descr="footer"/>
          <p:cNvPicPr>
            <a:picLocks noChangeAspect="1" noChangeArrowheads="1"/>
          </p:cNvPicPr>
          <p:nvPr userDrawn="1"/>
        </p:nvPicPr>
        <p:blipFill>
          <a:blip r:embed="rId2" cstate="print"/>
          <a:srcRect/>
          <a:stretch>
            <a:fillRect/>
          </a:stretch>
        </p:blipFill>
        <p:spPr bwMode="auto">
          <a:xfrm>
            <a:off x="0" y="4725988"/>
            <a:ext cx="9144000" cy="2132012"/>
          </a:xfrm>
          <a:prstGeom prst="rect">
            <a:avLst/>
          </a:prstGeom>
          <a:noFill/>
          <a:ln w="9525">
            <a:noFill/>
            <a:miter lim="800000"/>
            <a:headEnd/>
            <a:tailEnd/>
          </a:ln>
        </p:spPr>
      </p:pic>
      <p:pic>
        <p:nvPicPr>
          <p:cNvPr id="3" name="Picture 13" descr="logo"/>
          <p:cNvPicPr>
            <a:picLocks noChangeAspect="1" noChangeArrowheads="1"/>
          </p:cNvPicPr>
          <p:nvPr userDrawn="1"/>
        </p:nvPicPr>
        <p:blipFill>
          <a:blip r:embed="rId3" cstate="print"/>
          <a:srcRect/>
          <a:stretch>
            <a:fillRect/>
          </a:stretch>
        </p:blipFill>
        <p:spPr bwMode="auto">
          <a:xfrm>
            <a:off x="2363790" y="620715"/>
            <a:ext cx="3792388" cy="1206421"/>
          </a:xfrm>
          <a:prstGeom prst="rect">
            <a:avLst/>
          </a:prstGeom>
          <a:noFill/>
          <a:ln w="9525">
            <a:noFill/>
            <a:miter lim="800000"/>
            <a:headEnd/>
            <a:tailEnd/>
          </a:ln>
        </p:spPr>
      </p:pic>
      <p:sp>
        <p:nvSpPr>
          <p:cNvPr id="4" name="Title 3"/>
          <p:cNvSpPr>
            <a:spLocks noGrp="1"/>
          </p:cNvSpPr>
          <p:nvPr>
            <p:ph type="ctrTitle"/>
          </p:nvPr>
        </p:nvSpPr>
        <p:spPr>
          <a:xfrm>
            <a:off x="685800" y="2130427"/>
            <a:ext cx="7772400" cy="1470025"/>
          </a:xfrm>
        </p:spPr>
        <p:txBody>
          <a:bodyPr/>
          <a:lstStyle/>
          <a:p>
            <a:r>
              <a:rPr lang="en-US"/>
              <a:t>Click to edit Master title style</a:t>
            </a:r>
          </a:p>
        </p:txBody>
      </p:sp>
      <p:sp>
        <p:nvSpPr>
          <p:cNvPr id="5" name="Round Single Corner Rectangle 4"/>
          <p:cNvSpPr/>
          <p:nvPr userDrawn="1"/>
        </p:nvSpPr>
        <p:spPr>
          <a:xfrm>
            <a:off x="0" y="6237312"/>
            <a:ext cx="9144000" cy="620688"/>
          </a:xfrm>
          <a:prstGeom prst="round1Rect">
            <a:avLst>
              <a:gd name="adj" fmla="val 8037"/>
            </a:avLst>
          </a:prstGeom>
          <a:solidFill>
            <a:srgbClr val="C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extBox 5"/>
          <p:cNvSpPr txBox="1"/>
          <p:nvPr userDrawn="1"/>
        </p:nvSpPr>
        <p:spPr>
          <a:xfrm>
            <a:off x="2987824" y="6381328"/>
            <a:ext cx="3240360" cy="300082"/>
          </a:xfrm>
          <a:prstGeom prst="rect">
            <a:avLst/>
          </a:prstGeom>
          <a:noFill/>
        </p:spPr>
        <p:txBody>
          <a:bodyPr wrap="square" rtlCol="0">
            <a:spAutoFit/>
          </a:bodyPr>
          <a:lstStyle/>
          <a:p>
            <a:r>
              <a:rPr lang="en-US" sz="1350" b="0" dirty="0">
                <a:solidFill>
                  <a:schemeClr val="bg1"/>
                </a:solidFill>
                <a:latin typeface="Century Gothic" pitchFamily="34" charset="0"/>
              </a:rPr>
              <a:t>UKZN</a:t>
            </a:r>
            <a:r>
              <a:rPr lang="en-US" sz="1350" b="0" baseline="0" dirty="0">
                <a:solidFill>
                  <a:schemeClr val="bg1"/>
                </a:solidFill>
                <a:latin typeface="Century Gothic" pitchFamily="34" charset="0"/>
              </a:rPr>
              <a:t> INSPIRING GREATNESS</a:t>
            </a:r>
            <a:endParaRPr lang="en-US" sz="1350" b="0" dirty="0">
              <a:solidFill>
                <a:schemeClr val="bg1"/>
              </a:solidFill>
              <a:latin typeface="Century Gothic" pitchFamily="34" charset="0"/>
            </a:endParaRPr>
          </a:p>
        </p:txBody>
      </p:sp>
    </p:spTree>
    <p:extLst>
      <p:ext uri="{BB962C8B-B14F-4D97-AF65-F5344CB8AC3E}">
        <p14:creationId xmlns:p14="http://schemas.microsoft.com/office/powerpoint/2010/main" val="42621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40568" y="44624"/>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6" name="Straight Connector 5"/>
          <p:cNvCxnSpPr/>
          <p:nvPr userDrawn="1"/>
        </p:nvCxnSpPr>
        <p:spPr>
          <a:xfrm>
            <a:off x="0" y="1052736"/>
            <a:ext cx="9144000" cy="0"/>
          </a:xfrm>
          <a:prstGeom prst="line">
            <a:avLst/>
          </a:prstGeom>
          <a:ln>
            <a:solidFill>
              <a:srgbClr val="C0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 name="Round Single Corner Rectangle 6"/>
          <p:cNvSpPr/>
          <p:nvPr userDrawn="1"/>
        </p:nvSpPr>
        <p:spPr>
          <a:xfrm>
            <a:off x="0" y="6381328"/>
            <a:ext cx="9144000" cy="476672"/>
          </a:xfrm>
          <a:prstGeom prst="round1Rect">
            <a:avLst>
              <a:gd name="adj" fmla="val 50000"/>
            </a:avLst>
          </a:prstGeom>
          <a:solidFill>
            <a:srgbClr val="C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2771800" y="6444044"/>
            <a:ext cx="3240360" cy="369332"/>
          </a:xfrm>
          <a:prstGeom prst="rect">
            <a:avLst/>
          </a:prstGeom>
          <a:noFill/>
        </p:spPr>
        <p:txBody>
          <a:bodyPr wrap="square" rtlCol="0">
            <a:spAutoFit/>
          </a:bodyPr>
          <a:lstStyle/>
          <a:p>
            <a:r>
              <a:rPr lang="en-US" b="0" dirty="0">
                <a:solidFill>
                  <a:schemeClr val="bg1"/>
                </a:solidFill>
                <a:latin typeface="Century Gothic" pitchFamily="34" charset="0"/>
              </a:rPr>
              <a:t>UKZN</a:t>
            </a:r>
            <a:r>
              <a:rPr lang="en-US" b="0" baseline="0" dirty="0">
                <a:solidFill>
                  <a:schemeClr val="bg1"/>
                </a:solidFill>
                <a:latin typeface="Century Gothic" pitchFamily="34" charset="0"/>
              </a:rPr>
              <a:t> INSPIRING GREATNESS</a:t>
            </a:r>
            <a:endParaRPr lang="en-US" b="0" dirty="0">
              <a:solidFill>
                <a:schemeClr val="bg1"/>
              </a:solidFill>
              <a:latin typeface="Century Gothic" pitchFamily="34" charset="0"/>
            </a:endParaRPr>
          </a:p>
        </p:txBody>
      </p:sp>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2"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hyperlink" Target="https://law.ukzn.ac.za/postgraduate-studie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mailto:Donnellyd@ukzn.ac.za"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mailto:swalesl@ukzn.ac.za"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27000" y="2108201"/>
            <a:ext cx="8808124" cy="1451212"/>
          </a:xfrm>
          <a:solidFill>
            <a:srgbClr val="FFFFFF"/>
          </a:solidFill>
        </p:spPr>
        <p:txBody>
          <a:bodyPr/>
          <a:lstStyle/>
          <a:p>
            <a:pPr eaLnBrk="1" hangingPunct="1"/>
            <a:r>
              <a:rPr lang="en-GB" b="1" dirty="0">
                <a:solidFill>
                  <a:schemeClr val="tx1"/>
                </a:solidFill>
              </a:rPr>
              <a:t>LLM ROADSHOW 2021</a:t>
            </a:r>
          </a:p>
        </p:txBody>
      </p:sp>
      <p:sp>
        <p:nvSpPr>
          <p:cNvPr id="2" name="TextBox 1"/>
          <p:cNvSpPr txBox="1"/>
          <p:nvPr/>
        </p:nvSpPr>
        <p:spPr>
          <a:xfrm>
            <a:off x="5410201" y="3473924"/>
            <a:ext cx="3524923" cy="646331"/>
          </a:xfrm>
          <a:prstGeom prst="rect">
            <a:avLst/>
          </a:prstGeom>
          <a:noFill/>
        </p:spPr>
        <p:txBody>
          <a:bodyPr wrap="square" rtlCol="0">
            <a:spAutoFit/>
          </a:bodyPr>
          <a:lstStyle/>
          <a:p>
            <a:pPr algn="r"/>
            <a:r>
              <a:rPr lang="en-ZA" b="1" dirty="0"/>
              <a:t>Prof Shannon Bosch </a:t>
            </a:r>
          </a:p>
          <a:p>
            <a:pPr algn="r"/>
            <a:r>
              <a:rPr lang="en-ZA" b="1" dirty="0"/>
              <a:t>7 May 2021</a:t>
            </a:r>
          </a:p>
        </p:txBody>
      </p:sp>
    </p:spTree>
    <p:extLst>
      <p:ext uri="{BB962C8B-B14F-4D97-AF65-F5344CB8AC3E}">
        <p14:creationId xmlns:p14="http://schemas.microsoft.com/office/powerpoint/2010/main" val="12265884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51" y="-234280"/>
            <a:ext cx="9144000" cy="1143000"/>
          </a:xfrm>
        </p:spPr>
        <p:txBody>
          <a:bodyPr/>
          <a:lstStyle/>
          <a:p>
            <a:r>
              <a:rPr lang="en-ZA" b="1" dirty="0"/>
              <a:t/>
            </a:r>
            <a:br>
              <a:rPr lang="en-ZA" b="1" dirty="0"/>
            </a:br>
            <a:r>
              <a:rPr lang="en-ZA" b="1" dirty="0"/>
              <a:t>Types of LLM:</a:t>
            </a:r>
            <a:r>
              <a:rPr lang="en-ZA" dirty="0"/>
              <a:t/>
            </a:r>
            <a:br>
              <a:rPr lang="en-ZA" dirty="0"/>
            </a:br>
            <a:endParaRPr lang="en-US" sz="2400" b="1" dirty="0">
              <a:solidFill>
                <a:schemeClr val="tx1"/>
              </a:solidFill>
              <a:latin typeface="Calibri"/>
              <a:cs typeface="Calibri"/>
            </a:endParaRPr>
          </a:p>
        </p:txBody>
      </p:sp>
      <p:sp>
        <p:nvSpPr>
          <p:cNvPr id="3" name="Content Placeholder 2"/>
          <p:cNvSpPr>
            <a:spLocks noGrp="1"/>
          </p:cNvSpPr>
          <p:nvPr>
            <p:ph idx="1"/>
          </p:nvPr>
        </p:nvSpPr>
        <p:spPr>
          <a:xfrm>
            <a:off x="165861" y="908720"/>
            <a:ext cx="8964488" cy="5949280"/>
          </a:xfrm>
        </p:spPr>
        <p:txBody>
          <a:bodyPr/>
          <a:lstStyle/>
          <a:p>
            <a:pPr marL="0" indent="0">
              <a:buNone/>
            </a:pPr>
            <a:r>
              <a:rPr lang="en-US" sz="2200" dirty="0">
                <a:latin typeface="Calibri"/>
                <a:cs typeface="Calibri"/>
              </a:rPr>
              <a:t>		   </a:t>
            </a:r>
          </a:p>
          <a:p>
            <a:pPr marL="0" indent="0">
              <a:buNone/>
            </a:pPr>
            <a:r>
              <a:rPr lang="en-ZA" sz="2200" b="1" dirty="0"/>
              <a:t>Full research LLM</a:t>
            </a:r>
            <a:endParaRPr lang="en-ZA" sz="2200" dirty="0"/>
          </a:p>
          <a:p>
            <a:r>
              <a:rPr lang="en-ZA" sz="2200" dirty="0"/>
              <a:t>Work independently under supervision on your own 40 000-word thesis</a:t>
            </a:r>
          </a:p>
          <a:p>
            <a:pPr marL="0" lvl="0" indent="0">
              <a:buNone/>
            </a:pPr>
            <a:r>
              <a:rPr lang="en-ZA" sz="2200" b="1" dirty="0"/>
              <a:t>Coursework LLM</a:t>
            </a:r>
            <a:endParaRPr lang="en-ZA" sz="2200" dirty="0"/>
          </a:p>
          <a:p>
            <a:r>
              <a:rPr lang="en-ZA" sz="2200" dirty="0"/>
              <a:t>4 coursework modules (including compulsory Research Methodology module)</a:t>
            </a:r>
          </a:p>
          <a:p>
            <a:r>
              <a:rPr lang="en-ZA" sz="2200" dirty="0"/>
              <a:t>15 000-word mini dissertation (under supervision)</a:t>
            </a:r>
          </a:p>
          <a:p>
            <a:endParaRPr lang="en-ZA" sz="2200" b="1" dirty="0"/>
          </a:p>
          <a:p>
            <a:pPr marL="0" indent="0">
              <a:buNone/>
            </a:pPr>
            <a:r>
              <a:rPr lang="en-ZA" sz="2200" b="1" dirty="0"/>
              <a:t>TYPE OF STUDY:</a:t>
            </a:r>
            <a:endParaRPr lang="en-ZA" sz="2200" dirty="0"/>
          </a:p>
          <a:p>
            <a:pPr marL="0" lvl="0" indent="0">
              <a:buNone/>
            </a:pPr>
            <a:r>
              <a:rPr lang="en-ZA" sz="2200" b="1" dirty="0"/>
              <a:t>Full time</a:t>
            </a:r>
            <a:r>
              <a:rPr lang="en-ZA" sz="2200" dirty="0"/>
              <a:t> – complete in one year </a:t>
            </a:r>
          </a:p>
          <a:p>
            <a:pPr lvl="0"/>
            <a:r>
              <a:rPr lang="en-ZA" sz="2200" dirty="0"/>
              <a:t>1920 notional hours of work/ year (80 hours / week) </a:t>
            </a:r>
          </a:p>
          <a:p>
            <a:pPr marL="0" lvl="0" indent="0">
              <a:buNone/>
            </a:pPr>
            <a:r>
              <a:rPr lang="en-ZA" sz="2200" b="1" dirty="0"/>
              <a:t>Part time</a:t>
            </a:r>
            <a:r>
              <a:rPr lang="en-ZA" sz="2200" dirty="0"/>
              <a:t> – complete in 2 years </a:t>
            </a:r>
          </a:p>
          <a:p>
            <a:pPr lvl="0"/>
            <a:r>
              <a:rPr lang="en-ZA" sz="2200" dirty="0"/>
              <a:t> 960 notional hours of work / year (40 hours / week)</a:t>
            </a:r>
          </a:p>
          <a:p>
            <a:pPr marL="0" indent="0">
              <a:buNone/>
            </a:pPr>
            <a:endParaRPr lang="en-US" sz="2200" b="1" dirty="0">
              <a:latin typeface="Calibri"/>
              <a:cs typeface="Calibri"/>
            </a:endParaRPr>
          </a:p>
          <a:p>
            <a:pPr marL="0" indent="0">
              <a:buNone/>
            </a:pPr>
            <a:endParaRPr lang="en-US" sz="2200" b="1" dirty="0">
              <a:latin typeface="Calibri"/>
              <a:cs typeface="Calibri"/>
            </a:endParaRPr>
          </a:p>
          <a:p>
            <a:pPr marL="0" indent="0">
              <a:buNone/>
            </a:pPr>
            <a:r>
              <a:rPr lang="en-US" sz="2200" b="1" dirty="0">
                <a:latin typeface="Calibri"/>
                <a:cs typeface="Calibri"/>
              </a:rPr>
              <a:t>				</a:t>
            </a:r>
          </a:p>
          <a:p>
            <a:pPr marL="0" indent="0">
              <a:buNone/>
            </a:pPr>
            <a:endParaRPr lang="pl-PL" sz="2200" dirty="0">
              <a:latin typeface="Calibri"/>
              <a:cs typeface="Calibri"/>
            </a:endParaRPr>
          </a:p>
          <a:p>
            <a:pPr marL="0" indent="0">
              <a:buNone/>
            </a:pPr>
            <a:endParaRPr lang="en-US" sz="2200" dirty="0">
              <a:latin typeface="Calibri"/>
              <a:cs typeface="Calibri"/>
            </a:endParaRPr>
          </a:p>
        </p:txBody>
      </p:sp>
    </p:spTree>
    <p:extLst>
      <p:ext uri="{BB962C8B-B14F-4D97-AF65-F5344CB8AC3E}">
        <p14:creationId xmlns:p14="http://schemas.microsoft.com/office/powerpoint/2010/main" val="2193685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EF6C8-DCE8-2F48-A7E4-DB3C088D8F3E}"/>
              </a:ext>
            </a:extLst>
          </p:cNvPr>
          <p:cNvSpPr>
            <a:spLocks noGrp="1"/>
          </p:cNvSpPr>
          <p:nvPr>
            <p:ph type="title"/>
          </p:nvPr>
        </p:nvSpPr>
        <p:spPr>
          <a:xfrm>
            <a:off x="-540568" y="44624"/>
            <a:ext cx="9684568" cy="1143000"/>
          </a:xfrm>
        </p:spPr>
        <p:txBody>
          <a:bodyPr/>
          <a:lstStyle/>
          <a:p>
            <a:r>
              <a:rPr lang="en-ZA" b="1" dirty="0"/>
              <a:t/>
            </a:r>
            <a:br>
              <a:rPr lang="en-ZA" b="1" dirty="0"/>
            </a:br>
            <a:r>
              <a:rPr lang="en-ZA" b="1" dirty="0"/>
              <a:t>Coursework LLM Programmes:</a:t>
            </a:r>
            <a:r>
              <a:rPr lang="en-ZA" dirty="0"/>
              <a:t/>
            </a:r>
            <a:br>
              <a:rPr lang="en-ZA" dirty="0"/>
            </a:br>
            <a:endParaRPr lang="en-US" dirty="0"/>
          </a:p>
        </p:txBody>
      </p:sp>
      <p:sp>
        <p:nvSpPr>
          <p:cNvPr id="3" name="Content Placeholder 2">
            <a:extLst>
              <a:ext uri="{FF2B5EF4-FFF2-40B4-BE49-F238E27FC236}">
                <a16:creationId xmlns:a16="http://schemas.microsoft.com/office/drawing/2014/main" id="{95335828-67AF-1341-9F99-FB16E6B7183E}"/>
              </a:ext>
            </a:extLst>
          </p:cNvPr>
          <p:cNvSpPr>
            <a:spLocks noGrp="1"/>
          </p:cNvSpPr>
          <p:nvPr>
            <p:ph idx="1"/>
          </p:nvPr>
        </p:nvSpPr>
        <p:spPr>
          <a:xfrm>
            <a:off x="457200" y="1600200"/>
            <a:ext cx="8503920" cy="4525963"/>
          </a:xfrm>
        </p:spPr>
        <p:txBody>
          <a:bodyPr/>
          <a:lstStyle/>
          <a:p>
            <a:r>
              <a:rPr lang="en-ZA" sz="2200" dirty="0"/>
              <a:t>Master of Laws  - Business Law (Prof </a:t>
            </a:r>
            <a:r>
              <a:rPr lang="en-ZA" sz="2200" dirty="0" err="1"/>
              <a:t>Woker</a:t>
            </a:r>
            <a:r>
              <a:rPr lang="en-ZA" sz="2200" dirty="0"/>
              <a:t> &amp; Dr </a:t>
            </a:r>
            <a:r>
              <a:rPr lang="en-ZA" sz="2200" dirty="0" err="1"/>
              <a:t>Subramanien</a:t>
            </a:r>
            <a:r>
              <a:rPr lang="en-ZA" sz="2200" dirty="0"/>
              <a:t>)</a:t>
            </a:r>
          </a:p>
          <a:p>
            <a:r>
              <a:rPr lang="en-ZA" sz="2200" dirty="0"/>
              <a:t>Master of Laws - Taxation* (Mr Schembri)</a:t>
            </a:r>
          </a:p>
          <a:p>
            <a:r>
              <a:rPr lang="en-ZA" sz="2200" dirty="0"/>
              <a:t>Master of Laws - Labour Studies* (Dr </a:t>
            </a:r>
            <a:r>
              <a:rPr lang="en-ZA" sz="2200" dirty="0" err="1"/>
              <a:t>Tenza</a:t>
            </a:r>
            <a:r>
              <a:rPr lang="en-ZA" sz="2200" dirty="0"/>
              <a:t> &amp; Ms </a:t>
            </a:r>
            <a:r>
              <a:rPr lang="en-ZA" sz="2200" dirty="0" err="1"/>
              <a:t>Maqutu</a:t>
            </a:r>
            <a:r>
              <a:rPr lang="en-ZA" sz="2200" dirty="0"/>
              <a:t>)</a:t>
            </a:r>
          </a:p>
          <a:p>
            <a:r>
              <a:rPr lang="en-ZA" sz="2200" dirty="0"/>
              <a:t>Master of Laws in Maritime Law (Mrs Donnelly)</a:t>
            </a:r>
          </a:p>
          <a:p>
            <a:r>
              <a:rPr lang="en-ZA" sz="2200" dirty="0"/>
              <a:t>Master of Laws - Medical Law (Prof </a:t>
            </a:r>
            <a:r>
              <a:rPr lang="en-ZA" sz="2200" dirty="0" err="1"/>
              <a:t>Thaldar</a:t>
            </a:r>
            <a:r>
              <a:rPr lang="en-ZA" sz="2200" dirty="0"/>
              <a:t>)</a:t>
            </a:r>
          </a:p>
          <a:p>
            <a:r>
              <a:rPr lang="en-ZA" sz="2200" dirty="0"/>
              <a:t>Master of Laws – Constitutional Theory, Law and Litigation (Prof Pete)</a:t>
            </a:r>
          </a:p>
          <a:p>
            <a:r>
              <a:rPr lang="en-ZA" sz="2200" dirty="0"/>
              <a:t>Master in Childcare &amp; Protection* (Mrs </a:t>
            </a:r>
            <a:r>
              <a:rPr lang="en-ZA" sz="2200" dirty="0" err="1"/>
              <a:t>Holness</a:t>
            </a:r>
            <a:r>
              <a:rPr lang="en-ZA" sz="2200" dirty="0"/>
              <a:t>)</a:t>
            </a:r>
          </a:p>
          <a:p>
            <a:r>
              <a:rPr lang="en-ZA" sz="2200" dirty="0"/>
              <a:t>Master of laws - Environmental Law* (Prof Kidd)</a:t>
            </a:r>
          </a:p>
          <a:p>
            <a:r>
              <a:rPr lang="en-ZA" sz="2200" dirty="0"/>
              <a:t>Master of Laws - Criminal Justice* (Dr Swales)</a:t>
            </a:r>
          </a:p>
          <a:p>
            <a:pPr marL="0" indent="0">
              <a:buNone/>
            </a:pPr>
            <a:r>
              <a:rPr lang="en-ZA" sz="2200" dirty="0"/>
              <a:t>*offered over 2 years on </a:t>
            </a:r>
            <a:r>
              <a:rPr lang="en-ZA" sz="2200" b="1" dirty="0"/>
              <a:t>part time</a:t>
            </a:r>
            <a:r>
              <a:rPr lang="en-ZA" sz="2200" dirty="0"/>
              <a:t> study only</a:t>
            </a:r>
          </a:p>
          <a:p>
            <a:endParaRPr lang="en-US" sz="2200" dirty="0"/>
          </a:p>
        </p:txBody>
      </p:sp>
    </p:spTree>
    <p:extLst>
      <p:ext uri="{BB962C8B-B14F-4D97-AF65-F5344CB8AC3E}">
        <p14:creationId xmlns:p14="http://schemas.microsoft.com/office/powerpoint/2010/main" val="402910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17562-FD2F-984C-8C18-980908D6D239}"/>
              </a:ext>
            </a:extLst>
          </p:cNvPr>
          <p:cNvSpPr>
            <a:spLocks noGrp="1"/>
          </p:cNvSpPr>
          <p:nvPr>
            <p:ph type="title"/>
          </p:nvPr>
        </p:nvSpPr>
        <p:spPr>
          <a:xfrm>
            <a:off x="-540569" y="44624"/>
            <a:ext cx="9840979" cy="1143000"/>
          </a:xfrm>
        </p:spPr>
        <p:txBody>
          <a:bodyPr/>
          <a:lstStyle/>
          <a:p>
            <a:r>
              <a:rPr lang="en-US" dirty="0"/>
              <a:t>Cost: (as quoted 2021)</a:t>
            </a:r>
          </a:p>
        </p:txBody>
      </p:sp>
      <p:sp>
        <p:nvSpPr>
          <p:cNvPr id="3" name="Content Placeholder 2">
            <a:extLst>
              <a:ext uri="{FF2B5EF4-FFF2-40B4-BE49-F238E27FC236}">
                <a16:creationId xmlns:a16="http://schemas.microsoft.com/office/drawing/2014/main" id="{CB44EFF2-B590-7046-BA68-E0A215DE32F8}"/>
              </a:ext>
            </a:extLst>
          </p:cNvPr>
          <p:cNvSpPr>
            <a:spLocks noGrp="1"/>
          </p:cNvSpPr>
          <p:nvPr>
            <p:ph sz="half" idx="1"/>
          </p:nvPr>
        </p:nvSpPr>
        <p:spPr>
          <a:xfrm>
            <a:off x="312821" y="1166018"/>
            <a:ext cx="4038600" cy="4525963"/>
          </a:xfrm>
        </p:spPr>
        <p:txBody>
          <a:bodyPr/>
          <a:lstStyle/>
          <a:p>
            <a:pPr marL="0" indent="0">
              <a:buNone/>
            </a:pPr>
            <a:r>
              <a:rPr lang="en-ZA" sz="2000" b="1" dirty="0"/>
              <a:t>Full research LLM</a:t>
            </a:r>
            <a:endParaRPr lang="en-ZA" sz="2000" dirty="0"/>
          </a:p>
          <a:p>
            <a:r>
              <a:rPr lang="en-ZA" sz="2000" b="1" dirty="0"/>
              <a:t>Total: R 33 120  </a:t>
            </a:r>
            <a:r>
              <a:rPr lang="en-ZA" sz="2000" dirty="0"/>
              <a:t>(fees quoted as of 2021)</a:t>
            </a:r>
          </a:p>
          <a:p>
            <a:r>
              <a:rPr lang="en-ZA" sz="2000" dirty="0"/>
              <a:t>R16 560 x 2 semester LLM Thesis First Registration</a:t>
            </a:r>
          </a:p>
          <a:p>
            <a:pPr marL="0" indent="0">
              <a:buNone/>
            </a:pPr>
            <a:r>
              <a:rPr lang="en-ZA" sz="2000" b="1" dirty="0"/>
              <a:t>Full time (1 year)</a:t>
            </a:r>
            <a:endParaRPr lang="en-ZA" sz="2000" dirty="0"/>
          </a:p>
          <a:p>
            <a:r>
              <a:rPr lang="en-ZA" sz="2000" dirty="0"/>
              <a:t>You qualify for </a:t>
            </a:r>
            <a:r>
              <a:rPr lang="en-ZA" sz="2000" u="sng" dirty="0"/>
              <a:t>full fee remission for one year only if you register full time</a:t>
            </a:r>
            <a:r>
              <a:rPr lang="en-ZA" sz="2000" dirty="0"/>
              <a:t>.</a:t>
            </a:r>
          </a:p>
          <a:p>
            <a:r>
              <a:rPr lang="en-ZA" sz="2000" dirty="0"/>
              <a:t>If you need a further semester to complete the dissertation - R6650 per semester.</a:t>
            </a:r>
          </a:p>
          <a:p>
            <a:pPr marL="0" indent="0">
              <a:buNone/>
            </a:pPr>
            <a:r>
              <a:rPr lang="en-ZA" sz="2000" b="1" dirty="0"/>
              <a:t>Part time (2 years)</a:t>
            </a:r>
            <a:endParaRPr lang="en-ZA" sz="2000" dirty="0"/>
          </a:p>
          <a:p>
            <a:r>
              <a:rPr lang="en-ZA" sz="2000" dirty="0"/>
              <a:t>Should you register part time you are liable to pay per semester.</a:t>
            </a:r>
          </a:p>
          <a:p>
            <a:endParaRPr lang="en-US" sz="2000" dirty="0"/>
          </a:p>
        </p:txBody>
      </p:sp>
      <p:sp>
        <p:nvSpPr>
          <p:cNvPr id="4" name="Content Placeholder 3">
            <a:extLst>
              <a:ext uri="{FF2B5EF4-FFF2-40B4-BE49-F238E27FC236}">
                <a16:creationId xmlns:a16="http://schemas.microsoft.com/office/drawing/2014/main" id="{B920FD4B-5F58-784F-8A9B-0BC70D041389}"/>
              </a:ext>
            </a:extLst>
          </p:cNvPr>
          <p:cNvSpPr>
            <a:spLocks noGrp="1"/>
          </p:cNvSpPr>
          <p:nvPr>
            <p:ph sz="half" idx="2"/>
          </p:nvPr>
        </p:nvSpPr>
        <p:spPr>
          <a:xfrm>
            <a:off x="4792579" y="1166017"/>
            <a:ext cx="4038600" cy="4525963"/>
          </a:xfrm>
        </p:spPr>
        <p:txBody>
          <a:bodyPr/>
          <a:lstStyle/>
          <a:p>
            <a:pPr marL="0" indent="0">
              <a:buNone/>
            </a:pPr>
            <a:r>
              <a:rPr lang="en-ZA" sz="2000" b="1" dirty="0"/>
              <a:t>Coursework LLM</a:t>
            </a:r>
            <a:endParaRPr lang="en-ZA" sz="2000" dirty="0"/>
          </a:p>
          <a:p>
            <a:r>
              <a:rPr lang="en-ZA" sz="2000" dirty="0"/>
              <a:t>Each module R4130 x 4 = R16520 (fees quoted as of 2021)</a:t>
            </a:r>
          </a:p>
          <a:p>
            <a:r>
              <a:rPr lang="en-ZA" sz="2000" dirty="0"/>
              <a:t>Mini Dissertation = R16580</a:t>
            </a:r>
          </a:p>
          <a:p>
            <a:r>
              <a:rPr lang="en-ZA" sz="2000" b="1" dirty="0"/>
              <a:t>Total = R33100</a:t>
            </a:r>
          </a:p>
          <a:p>
            <a:r>
              <a:rPr lang="en-ZA" sz="2000" dirty="0"/>
              <a:t>If you need a further semester to complete the dissertation - R1460/semester</a:t>
            </a:r>
          </a:p>
          <a:p>
            <a:r>
              <a:rPr lang="en-ZA" sz="2000" dirty="0"/>
              <a:t>NSFAS does not fund LLM studies</a:t>
            </a:r>
          </a:p>
          <a:p>
            <a:r>
              <a:rPr lang="en-ZA" sz="2000" dirty="0"/>
              <a:t>Top performing students may qualify for </a:t>
            </a:r>
            <a:r>
              <a:rPr lang="en-ZA" sz="2000" dirty="0" err="1"/>
              <a:t>Scholarhips</a:t>
            </a:r>
            <a:r>
              <a:rPr lang="en-ZA" sz="2000" dirty="0"/>
              <a:t> via the Scholarships office (approx. R20 000)</a:t>
            </a:r>
          </a:p>
          <a:p>
            <a:endParaRPr lang="en-US" sz="2000" dirty="0"/>
          </a:p>
        </p:txBody>
      </p:sp>
    </p:spTree>
    <p:extLst>
      <p:ext uri="{BB962C8B-B14F-4D97-AF65-F5344CB8AC3E}">
        <p14:creationId xmlns:p14="http://schemas.microsoft.com/office/powerpoint/2010/main" val="2937636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F60FF-A66A-FE4F-8BB7-01C5BEAB7E66}"/>
              </a:ext>
            </a:extLst>
          </p:cNvPr>
          <p:cNvSpPr>
            <a:spLocks noGrp="1"/>
          </p:cNvSpPr>
          <p:nvPr>
            <p:ph type="title"/>
          </p:nvPr>
        </p:nvSpPr>
        <p:spPr>
          <a:xfrm>
            <a:off x="-540569" y="44624"/>
            <a:ext cx="9780821" cy="1143000"/>
          </a:xfrm>
        </p:spPr>
        <p:txBody>
          <a:bodyPr/>
          <a:lstStyle/>
          <a:p>
            <a:r>
              <a:rPr lang="en-US" dirty="0"/>
              <a:t>Application information:</a:t>
            </a:r>
          </a:p>
        </p:txBody>
      </p:sp>
      <p:sp>
        <p:nvSpPr>
          <p:cNvPr id="3" name="Content Placeholder 2">
            <a:extLst>
              <a:ext uri="{FF2B5EF4-FFF2-40B4-BE49-F238E27FC236}">
                <a16:creationId xmlns:a16="http://schemas.microsoft.com/office/drawing/2014/main" id="{EBB09753-3DA1-4A47-BDC8-75F40C5A7EE1}"/>
              </a:ext>
            </a:extLst>
          </p:cNvPr>
          <p:cNvSpPr>
            <a:spLocks noGrp="1"/>
          </p:cNvSpPr>
          <p:nvPr>
            <p:ph idx="1"/>
          </p:nvPr>
        </p:nvSpPr>
        <p:spPr>
          <a:xfrm>
            <a:off x="457200" y="1187624"/>
            <a:ext cx="8229600" cy="4525963"/>
          </a:xfrm>
        </p:spPr>
        <p:txBody>
          <a:bodyPr/>
          <a:lstStyle/>
          <a:p>
            <a:pPr marL="0" indent="0">
              <a:buNone/>
            </a:pPr>
            <a:r>
              <a:rPr lang="en-ZA" sz="2200" b="1" dirty="0"/>
              <a:t>Applications open: </a:t>
            </a:r>
          </a:p>
          <a:p>
            <a:pPr marL="0" indent="0">
              <a:buNone/>
            </a:pPr>
            <a:r>
              <a:rPr lang="en-ZA" sz="2200" dirty="0"/>
              <a:t>July/August 2021 for 2022 admission</a:t>
            </a:r>
          </a:p>
          <a:p>
            <a:pPr marL="0" indent="0">
              <a:buNone/>
            </a:pPr>
            <a:endParaRPr lang="en-ZA" sz="2200" b="1" dirty="0"/>
          </a:p>
          <a:p>
            <a:pPr marL="0" indent="0">
              <a:buNone/>
            </a:pPr>
            <a:r>
              <a:rPr lang="en-ZA" sz="2200" b="1" dirty="0"/>
              <a:t>Admission criteria:</a:t>
            </a:r>
            <a:endParaRPr lang="en-ZA" sz="2200" dirty="0"/>
          </a:p>
          <a:p>
            <a:r>
              <a:rPr lang="en-ZA" sz="2200" dirty="0"/>
              <a:t>Based on academic merit – students with aggregate below 60% unlikely to be successful</a:t>
            </a:r>
          </a:p>
          <a:p>
            <a:r>
              <a:rPr lang="en-ZA" sz="2200" dirty="0"/>
              <a:t>No more than 4 failed modules in the LLB programme</a:t>
            </a:r>
            <a:endParaRPr lang="en-ZA" sz="2200" b="1" dirty="0"/>
          </a:p>
          <a:p>
            <a:endParaRPr lang="en-US" sz="2200" dirty="0"/>
          </a:p>
          <a:p>
            <a:pPr marL="0" indent="0">
              <a:buNone/>
            </a:pPr>
            <a:r>
              <a:rPr lang="en-US" sz="2200" b="1" dirty="0"/>
              <a:t>Link to the webpage:</a:t>
            </a:r>
          </a:p>
          <a:p>
            <a:r>
              <a:rPr lang="en-ZA" sz="2200" u="sng" dirty="0">
                <a:hlinkClick r:id="rId2"/>
              </a:rPr>
              <a:t>https://law.ukzn.ac.za/postgraduate-studies/</a:t>
            </a:r>
            <a:endParaRPr lang="en-ZA" sz="2200" dirty="0"/>
          </a:p>
          <a:p>
            <a:pPr marL="0" indent="0">
              <a:buNone/>
            </a:pPr>
            <a:endParaRPr lang="en-US" sz="2000" b="1" dirty="0"/>
          </a:p>
        </p:txBody>
      </p:sp>
    </p:spTree>
    <p:extLst>
      <p:ext uri="{BB962C8B-B14F-4D97-AF65-F5344CB8AC3E}">
        <p14:creationId xmlns:p14="http://schemas.microsoft.com/office/powerpoint/2010/main" val="514456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8FFA3-E862-E349-A521-5D6052474981}"/>
              </a:ext>
            </a:extLst>
          </p:cNvPr>
          <p:cNvSpPr>
            <a:spLocks noGrp="1"/>
          </p:cNvSpPr>
          <p:nvPr>
            <p:ph type="title"/>
          </p:nvPr>
        </p:nvSpPr>
        <p:spPr>
          <a:xfrm>
            <a:off x="-540569" y="44624"/>
            <a:ext cx="9997389" cy="1143000"/>
          </a:xfrm>
        </p:spPr>
        <p:txBody>
          <a:bodyPr/>
          <a:lstStyle/>
          <a:p>
            <a:r>
              <a:rPr lang="en-ZA" b="1" dirty="0"/>
              <a:t/>
            </a:r>
            <a:br>
              <a:rPr lang="en-ZA" b="1" dirty="0"/>
            </a:br>
            <a:r>
              <a:rPr lang="en-ZA" b="1" dirty="0"/>
              <a:t>Documents needed for application</a:t>
            </a:r>
            <a:r>
              <a:rPr lang="en-ZA" dirty="0"/>
              <a:t/>
            </a:r>
            <a:br>
              <a:rPr lang="en-ZA" dirty="0"/>
            </a:br>
            <a:endParaRPr lang="en-US" dirty="0"/>
          </a:p>
        </p:txBody>
      </p:sp>
      <p:sp>
        <p:nvSpPr>
          <p:cNvPr id="3" name="Content Placeholder 2">
            <a:extLst>
              <a:ext uri="{FF2B5EF4-FFF2-40B4-BE49-F238E27FC236}">
                <a16:creationId xmlns:a16="http://schemas.microsoft.com/office/drawing/2014/main" id="{EF2DC560-D771-3243-9D3D-5DF5D0CA8DE5}"/>
              </a:ext>
            </a:extLst>
          </p:cNvPr>
          <p:cNvSpPr>
            <a:spLocks noGrp="1"/>
          </p:cNvSpPr>
          <p:nvPr>
            <p:ph idx="1"/>
          </p:nvPr>
        </p:nvSpPr>
        <p:spPr>
          <a:xfrm>
            <a:off x="457200" y="1187624"/>
            <a:ext cx="8229600" cy="4525963"/>
          </a:xfrm>
        </p:spPr>
        <p:txBody>
          <a:bodyPr/>
          <a:lstStyle/>
          <a:p>
            <a:pPr marL="800100" lvl="1" indent="-342900">
              <a:buFont typeface="+mj-lt"/>
              <a:buAutoNum type="arabicPeriod"/>
            </a:pPr>
            <a:r>
              <a:rPr lang="en-ZA" sz="1800" dirty="0"/>
              <a:t>Proof of payment of the application fee</a:t>
            </a:r>
          </a:p>
          <a:p>
            <a:pPr marL="800100" lvl="1" indent="-342900">
              <a:buFont typeface="+mj-lt"/>
              <a:buAutoNum type="arabicPeriod"/>
            </a:pPr>
            <a:r>
              <a:rPr lang="en-ZA" sz="1800" dirty="0"/>
              <a:t>Degree certificate (if LLB complete)</a:t>
            </a:r>
          </a:p>
          <a:p>
            <a:pPr marL="800100" lvl="1" indent="-342900">
              <a:buFont typeface="+mj-lt"/>
              <a:buAutoNum type="arabicPeriod"/>
            </a:pPr>
            <a:r>
              <a:rPr lang="en-ZA" sz="1800" dirty="0"/>
              <a:t>The Applicant’s academic record. – tab available to upload this</a:t>
            </a:r>
          </a:p>
          <a:p>
            <a:pPr marL="800100" lvl="1" indent="-342900">
              <a:buFont typeface="+mj-lt"/>
              <a:buAutoNum type="arabicPeriod"/>
            </a:pPr>
            <a:r>
              <a:rPr lang="en-ZA" sz="1800" dirty="0"/>
              <a:t>ID – tab available to upload this</a:t>
            </a:r>
          </a:p>
          <a:p>
            <a:pPr marL="800100" lvl="1" indent="-342900">
              <a:buFont typeface="+mj-lt"/>
              <a:buAutoNum type="arabicPeriod"/>
            </a:pPr>
            <a:r>
              <a:rPr lang="en-ZA" sz="1800" dirty="0"/>
              <a:t>Matric Certificate  - tab available to upload this</a:t>
            </a:r>
          </a:p>
          <a:p>
            <a:pPr marL="800100" lvl="1" indent="-342900">
              <a:buFont typeface="+mj-lt"/>
              <a:buAutoNum type="arabicPeriod"/>
            </a:pPr>
            <a:r>
              <a:rPr lang="en-ZA" sz="1800" dirty="0"/>
              <a:t>SAQA certificate if not a South African Applicant</a:t>
            </a:r>
          </a:p>
          <a:p>
            <a:pPr marL="800100" lvl="1" indent="-342900">
              <a:buFont typeface="+mj-lt"/>
              <a:buAutoNum type="arabicPeriod"/>
            </a:pPr>
            <a:r>
              <a:rPr lang="en-ZA" sz="1800" dirty="0">
                <a:highlight>
                  <a:srgbClr val="FFFF00"/>
                </a:highlight>
              </a:rPr>
              <a:t>A one-page personal statement, giving background on the applicant and his/her motivation for wanting to do the particular LLM</a:t>
            </a:r>
            <a:r>
              <a:rPr lang="en-ZA" sz="1800" dirty="0"/>
              <a:t>.</a:t>
            </a:r>
          </a:p>
          <a:p>
            <a:pPr marL="800100" lvl="1" indent="-342900">
              <a:buFont typeface="+mj-lt"/>
              <a:buAutoNum type="arabicPeriod"/>
            </a:pPr>
            <a:r>
              <a:rPr lang="en-ZA" sz="1800" dirty="0"/>
              <a:t>A Curriculum Vitae.</a:t>
            </a:r>
          </a:p>
          <a:p>
            <a:pPr marL="800100" lvl="1" indent="-342900">
              <a:buFont typeface="+mj-lt"/>
              <a:buAutoNum type="arabicPeriod"/>
            </a:pPr>
            <a:r>
              <a:rPr lang="en-ZA" sz="1800" dirty="0">
                <a:highlight>
                  <a:srgbClr val="FFFF00"/>
                </a:highlight>
              </a:rPr>
              <a:t>An example of academic or professional writing, done in the past three years.</a:t>
            </a:r>
          </a:p>
          <a:p>
            <a:pPr marL="800100" lvl="1" indent="-342900">
              <a:buFont typeface="+mj-lt"/>
              <a:buAutoNum type="arabicPeriod"/>
            </a:pPr>
            <a:r>
              <a:rPr lang="en-ZA" sz="1800" dirty="0"/>
              <a:t>Letter confirming that Applicant will be able to pay for studies and support him/herself whilst studying).</a:t>
            </a:r>
          </a:p>
          <a:p>
            <a:pPr marL="800100" lvl="1" indent="-342900">
              <a:buFont typeface="+mj-lt"/>
              <a:buAutoNum type="arabicPeriod"/>
            </a:pPr>
            <a:r>
              <a:rPr lang="en-ZA" sz="1800" dirty="0"/>
              <a:t>For </a:t>
            </a:r>
            <a:r>
              <a:rPr lang="en-ZA" sz="1800" u="sng" dirty="0"/>
              <a:t>a </a:t>
            </a:r>
            <a:r>
              <a:rPr lang="en-ZA" sz="1800" b="1" u="sng" dirty="0"/>
              <a:t>full research</a:t>
            </a:r>
            <a:r>
              <a:rPr lang="en-ZA" sz="1800" u="sng" dirty="0"/>
              <a:t> LLM</a:t>
            </a:r>
            <a:r>
              <a:rPr lang="en-ZA" sz="1800" dirty="0"/>
              <a:t>, the applicant must also submit a </a:t>
            </a:r>
            <a:r>
              <a:rPr lang="en-ZA" sz="1800" dirty="0">
                <a:highlight>
                  <a:srgbClr val="FFFF00"/>
                </a:highlight>
              </a:rPr>
              <a:t>concept note.</a:t>
            </a:r>
          </a:p>
          <a:p>
            <a:r>
              <a:rPr lang="en-ZA" sz="1800" dirty="0"/>
              <a:t>When applying ALL documents required must be upload on the system  - there is a tab called “self help </a:t>
            </a:r>
            <a:r>
              <a:rPr lang="en-ZA" sz="1800" dirty="0" err="1"/>
              <a:t>applic</a:t>
            </a:r>
            <a:r>
              <a:rPr lang="en-ZA" sz="1800" dirty="0"/>
              <a:t> docs” and those other documents must be uploaded there.</a:t>
            </a:r>
          </a:p>
          <a:p>
            <a:endParaRPr lang="en-US" dirty="0"/>
          </a:p>
        </p:txBody>
      </p:sp>
    </p:spTree>
    <p:extLst>
      <p:ext uri="{BB962C8B-B14F-4D97-AF65-F5344CB8AC3E}">
        <p14:creationId xmlns:p14="http://schemas.microsoft.com/office/powerpoint/2010/main" val="3019733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ECBF3-9381-0347-8505-BC13EB04EF45}"/>
              </a:ext>
            </a:extLst>
          </p:cNvPr>
          <p:cNvSpPr>
            <a:spLocks noGrp="1"/>
          </p:cNvSpPr>
          <p:nvPr>
            <p:ph type="title"/>
          </p:nvPr>
        </p:nvSpPr>
        <p:spPr>
          <a:xfrm>
            <a:off x="-540568" y="44624"/>
            <a:ext cx="9684568" cy="1143000"/>
          </a:xfrm>
        </p:spPr>
        <p:txBody>
          <a:bodyPr/>
          <a:lstStyle/>
          <a:p>
            <a:r>
              <a:rPr lang="en-US" dirty="0"/>
              <a:t>Telephonic queries</a:t>
            </a:r>
          </a:p>
        </p:txBody>
      </p:sp>
      <p:sp>
        <p:nvSpPr>
          <p:cNvPr id="3" name="Content Placeholder 2">
            <a:extLst>
              <a:ext uri="{FF2B5EF4-FFF2-40B4-BE49-F238E27FC236}">
                <a16:creationId xmlns:a16="http://schemas.microsoft.com/office/drawing/2014/main" id="{3C9FC9A5-3B2D-7E4E-A34D-4B887CE222AB}"/>
              </a:ext>
            </a:extLst>
          </p:cNvPr>
          <p:cNvSpPr>
            <a:spLocks noGrp="1"/>
          </p:cNvSpPr>
          <p:nvPr>
            <p:ph idx="1"/>
          </p:nvPr>
        </p:nvSpPr>
        <p:spPr>
          <a:xfrm>
            <a:off x="457200" y="1187624"/>
            <a:ext cx="8229600" cy="4525963"/>
          </a:xfrm>
        </p:spPr>
        <p:txBody>
          <a:bodyPr/>
          <a:lstStyle/>
          <a:p>
            <a:pPr marL="0" indent="0">
              <a:buNone/>
            </a:pPr>
            <a:r>
              <a:rPr lang="en-ZA" sz="2000" dirty="0"/>
              <a:t>From 10 May 2021 Postgraduate administrative staff will be available to respond to </a:t>
            </a:r>
            <a:r>
              <a:rPr lang="en-ZA" sz="2000" b="1" u="sng" dirty="0"/>
              <a:t>telephonic queries</a:t>
            </a:r>
            <a:r>
              <a:rPr lang="en-ZA" sz="2000" dirty="0"/>
              <a:t> as indicated below:</a:t>
            </a:r>
          </a:p>
          <a:p>
            <a:pPr marL="0" indent="0">
              <a:buNone/>
            </a:pPr>
            <a:r>
              <a:rPr lang="en-ZA" sz="2000" b="1" dirty="0"/>
              <a:t>MONDAYS 8:30-12:30 </a:t>
            </a:r>
          </a:p>
          <a:p>
            <a:r>
              <a:rPr lang="en-ZA" sz="2000" dirty="0"/>
              <a:t>CWM (Business, Environmental &amp; Criminal Justice)</a:t>
            </a:r>
          </a:p>
          <a:p>
            <a:r>
              <a:rPr lang="en-ZA" sz="2000" dirty="0"/>
              <a:t>Mrs </a:t>
            </a:r>
            <a:r>
              <a:rPr lang="en-ZA" sz="2000" dirty="0" err="1"/>
              <a:t>Robynne</a:t>
            </a:r>
            <a:r>
              <a:rPr lang="en-ZA" sz="2000" dirty="0"/>
              <a:t> </a:t>
            </a:r>
            <a:r>
              <a:rPr lang="en-ZA" sz="2000" dirty="0" err="1"/>
              <a:t>Louw</a:t>
            </a:r>
            <a:r>
              <a:rPr lang="en-ZA" sz="2000" dirty="0"/>
              <a:t> 033 260 6257</a:t>
            </a:r>
          </a:p>
          <a:p>
            <a:pPr marL="0" indent="0">
              <a:buNone/>
            </a:pPr>
            <a:endParaRPr lang="en-ZA" sz="2000" b="1" dirty="0"/>
          </a:p>
          <a:p>
            <a:pPr marL="0" indent="0">
              <a:buNone/>
            </a:pPr>
            <a:r>
              <a:rPr lang="en-ZA" sz="2000" b="1" dirty="0"/>
              <a:t>WEDNESDAY 8:30-12:30 </a:t>
            </a:r>
          </a:p>
          <a:p>
            <a:r>
              <a:rPr lang="en-ZA" sz="2000" dirty="0"/>
              <a:t>FRM</a:t>
            </a:r>
          </a:p>
          <a:p>
            <a:r>
              <a:rPr lang="en-ZA" sz="2000" dirty="0"/>
              <a:t>Mr Pradeep </a:t>
            </a:r>
            <a:r>
              <a:rPr lang="en-ZA" sz="2000" dirty="0" err="1"/>
              <a:t>Ramsewak</a:t>
            </a:r>
            <a:r>
              <a:rPr lang="en-ZA" sz="2000" dirty="0"/>
              <a:t> 031 260 3046</a:t>
            </a:r>
          </a:p>
          <a:p>
            <a:pPr marL="0" indent="0">
              <a:buNone/>
            </a:pPr>
            <a:endParaRPr lang="en-ZA" sz="2000" b="1" dirty="0"/>
          </a:p>
          <a:p>
            <a:pPr marL="0" indent="0">
              <a:buNone/>
            </a:pPr>
            <a:r>
              <a:rPr lang="en-ZA" sz="2000" b="1" dirty="0"/>
              <a:t>FRIDAY 8:30-12:30 </a:t>
            </a:r>
          </a:p>
          <a:p>
            <a:r>
              <a:rPr lang="en-ZA" sz="2000" dirty="0"/>
              <a:t> CWM (Tax, Labour, Maritime, Medical, Constitutional, Child-care &amp; FRM)</a:t>
            </a:r>
          </a:p>
          <a:p>
            <a:r>
              <a:rPr lang="en-ZA" sz="2000" dirty="0"/>
              <a:t>Mrs Gina </a:t>
            </a:r>
            <a:r>
              <a:rPr lang="en-ZA" sz="2000" dirty="0" err="1"/>
              <a:t>Mshengu</a:t>
            </a:r>
            <a:r>
              <a:rPr lang="en-ZA" sz="2000" dirty="0"/>
              <a:t> 031 260 8036</a:t>
            </a:r>
          </a:p>
          <a:p>
            <a:endParaRPr lang="en-US" sz="2000" dirty="0"/>
          </a:p>
        </p:txBody>
      </p:sp>
    </p:spTree>
    <p:extLst>
      <p:ext uri="{BB962C8B-B14F-4D97-AF65-F5344CB8AC3E}">
        <p14:creationId xmlns:p14="http://schemas.microsoft.com/office/powerpoint/2010/main" val="3119812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2DB37-B21F-0448-883A-8AF7DE644B56}"/>
              </a:ext>
            </a:extLst>
          </p:cNvPr>
          <p:cNvSpPr>
            <a:spLocks noGrp="1"/>
          </p:cNvSpPr>
          <p:nvPr>
            <p:ph type="title"/>
          </p:nvPr>
        </p:nvSpPr>
        <p:spPr>
          <a:xfrm>
            <a:off x="428696" y="0"/>
            <a:ext cx="8229600" cy="1143000"/>
          </a:xfrm>
        </p:spPr>
        <p:txBody>
          <a:bodyPr/>
          <a:lstStyle/>
          <a:p>
            <a:r>
              <a:rPr lang="en-US" b="1" dirty="0"/>
              <a:t>Master or laws - Taxation</a:t>
            </a:r>
          </a:p>
        </p:txBody>
      </p:sp>
      <p:sp>
        <p:nvSpPr>
          <p:cNvPr id="3" name="Content Placeholder 2">
            <a:extLst>
              <a:ext uri="{FF2B5EF4-FFF2-40B4-BE49-F238E27FC236}">
                <a16:creationId xmlns:a16="http://schemas.microsoft.com/office/drawing/2014/main" id="{3F2EDAEE-8990-254A-B4B4-FD5412AEF833}"/>
              </a:ext>
            </a:extLst>
          </p:cNvPr>
          <p:cNvSpPr>
            <a:spLocks noGrp="1"/>
          </p:cNvSpPr>
          <p:nvPr>
            <p:ph idx="1"/>
          </p:nvPr>
        </p:nvSpPr>
        <p:spPr>
          <a:xfrm>
            <a:off x="428696" y="1051560"/>
            <a:ext cx="8229600" cy="5702808"/>
          </a:xfrm>
        </p:spPr>
        <p:txBody>
          <a:bodyPr/>
          <a:lstStyle/>
          <a:p>
            <a:pPr marL="0" indent="0">
              <a:buNone/>
            </a:pPr>
            <a:r>
              <a:rPr lang="en-ZA" sz="1200" dirty="0">
                <a:latin typeface="Segoe UI" panose="020B0502040204020203" pitchFamily="34" charset="0"/>
                <a:cs typeface="Segoe UI" panose="020B0502040204020203" pitchFamily="34" charset="0"/>
              </a:rPr>
              <a:t>The degree of LLM (Taxation) is offered part-time over two years only. In addition, students must also complete a single dissertation of 15 000 words, on a topic identified and primarily developed by the student, in the field of taxation.</a:t>
            </a:r>
          </a:p>
          <a:p>
            <a:pPr marL="0" indent="0">
              <a:buNone/>
            </a:pPr>
            <a:r>
              <a:rPr lang="en-ZA" sz="1200" dirty="0">
                <a:latin typeface="Segoe UI" panose="020B0502040204020203" pitchFamily="34" charset="0"/>
                <a:cs typeface="Segoe UI" panose="020B0502040204020203" pitchFamily="34" charset="0"/>
              </a:rPr>
              <a:t>The Programme comprises of the following compulsory modules, which should be completed in the specified order:</a:t>
            </a:r>
          </a:p>
          <a:p>
            <a:r>
              <a:rPr lang="en-ZA" sz="1200" dirty="0">
                <a:latin typeface="Segoe UI" panose="020B0502040204020203" pitchFamily="34" charset="0"/>
                <a:cs typeface="Segoe UI" panose="020B0502040204020203" pitchFamily="34" charset="0"/>
              </a:rPr>
              <a:t>Semester 1 – Advanced Taxation 1</a:t>
            </a:r>
          </a:p>
          <a:p>
            <a:r>
              <a:rPr lang="en-ZA" sz="1200" dirty="0">
                <a:latin typeface="Segoe UI" panose="020B0502040204020203" pitchFamily="34" charset="0"/>
                <a:cs typeface="Segoe UI" panose="020B0502040204020203" pitchFamily="34" charset="0"/>
              </a:rPr>
              <a:t>Semester 2 – Advanced Taxation 2</a:t>
            </a:r>
          </a:p>
          <a:p>
            <a:r>
              <a:rPr lang="en-ZA" sz="1200" dirty="0">
                <a:latin typeface="Segoe UI" panose="020B0502040204020203" pitchFamily="34" charset="0"/>
                <a:cs typeface="Segoe UI" panose="020B0502040204020203" pitchFamily="34" charset="0"/>
              </a:rPr>
              <a:t>Semester 3 – Donations Tax &amp; Estate Duty, Research Methodology Module</a:t>
            </a:r>
          </a:p>
          <a:p>
            <a:r>
              <a:rPr lang="en-ZA" sz="1200" dirty="0">
                <a:latin typeface="Segoe UI" panose="020B0502040204020203" pitchFamily="34" charset="0"/>
                <a:cs typeface="Segoe UI" panose="020B0502040204020203" pitchFamily="34" charset="0"/>
              </a:rPr>
              <a:t>Semester 4 – Dissertation</a:t>
            </a:r>
          </a:p>
          <a:p>
            <a:r>
              <a:rPr lang="en-ZA" sz="1200" dirty="0">
                <a:latin typeface="Segoe UI" panose="020B0502040204020203" pitchFamily="34" charset="0"/>
                <a:cs typeface="Segoe UI" panose="020B0502040204020203" pitchFamily="34" charset="0"/>
              </a:rPr>
              <a:t>Semester 5 – Dissertation subsequent registration (if required).</a:t>
            </a:r>
          </a:p>
          <a:p>
            <a:pPr marL="0" indent="0">
              <a:buNone/>
            </a:pPr>
            <a:r>
              <a:rPr lang="en-ZA" sz="1200" dirty="0">
                <a:latin typeface="Segoe UI" panose="020B0502040204020203" pitchFamily="34" charset="0"/>
                <a:cs typeface="Segoe UI" panose="020B0502040204020203" pitchFamily="34" charset="0"/>
              </a:rPr>
              <a:t>The Advanced Tax I &amp; II modules may be used as a credit towards both the LLM (Business Law) and the LLM (Taxation) qualifications.</a:t>
            </a:r>
          </a:p>
          <a:p>
            <a:pPr marL="0" indent="0">
              <a:buNone/>
            </a:pPr>
            <a:r>
              <a:rPr lang="en-ZA" sz="1200" dirty="0">
                <a:latin typeface="Segoe UI" panose="020B0502040204020203" pitchFamily="34" charset="0"/>
                <a:cs typeface="Segoe UI" panose="020B0502040204020203" pitchFamily="34" charset="0"/>
              </a:rPr>
              <a:t>Note that the ‘dissertation subsequent registration’ is only permitted once. Thereafter, application will have to be made for permission to re-register to complete the dissertation, with good reason being given for the failure to complete in the allocated time.</a:t>
            </a:r>
          </a:p>
          <a:p>
            <a:pPr marL="0" indent="0">
              <a:buNone/>
            </a:pPr>
            <a:r>
              <a:rPr lang="en-ZA" sz="1200" b="1" dirty="0">
                <a:latin typeface="Segoe UI" panose="020B0502040204020203" pitchFamily="34" charset="0"/>
                <a:cs typeface="Segoe UI" panose="020B0502040204020203" pitchFamily="34" charset="0"/>
              </a:rPr>
              <a:t>MODULE PRESENTER</a:t>
            </a:r>
          </a:p>
          <a:p>
            <a:r>
              <a:rPr lang="en-ZA" sz="1200" dirty="0">
                <a:latin typeface="Segoe UI" panose="020B0502040204020203" pitchFamily="34" charset="0"/>
                <a:cs typeface="Segoe UI" panose="020B0502040204020203" pitchFamily="34" charset="0"/>
              </a:rPr>
              <a:t> Mr CC Schembri, (Module Co-ordinator) Room 130, Suite D, Howard College, Tel. 260 2301, </a:t>
            </a:r>
            <a:r>
              <a:rPr lang="en-ZA" sz="1200" dirty="0" err="1">
                <a:latin typeface="Segoe UI" panose="020B0502040204020203" pitchFamily="34" charset="0"/>
                <a:cs typeface="Segoe UI" panose="020B0502040204020203" pitchFamily="34" charset="0"/>
              </a:rPr>
              <a:t>schembri@ukzn.ac.za</a:t>
            </a:r>
            <a:endParaRPr lang="en-ZA" sz="1200" dirty="0">
              <a:latin typeface="Segoe UI" panose="020B0502040204020203" pitchFamily="34" charset="0"/>
              <a:cs typeface="Segoe UI" panose="020B0502040204020203" pitchFamily="34" charset="0"/>
            </a:endParaRPr>
          </a:p>
          <a:p>
            <a:r>
              <a:rPr lang="en-ZA" sz="1200" dirty="0">
                <a:latin typeface="Segoe UI" panose="020B0502040204020203" pitchFamily="34" charset="0"/>
                <a:cs typeface="Segoe UI" panose="020B0502040204020203" pitchFamily="34" charset="0"/>
              </a:rPr>
              <a:t>Please contact me for queries or additional information.</a:t>
            </a:r>
          </a:p>
          <a:p>
            <a:pPr marL="0" indent="0">
              <a:buNone/>
            </a:pPr>
            <a:r>
              <a:rPr lang="en-ZA" sz="1200" b="1" dirty="0">
                <a:latin typeface="Segoe UI" panose="020B0502040204020203" pitchFamily="34" charset="0"/>
                <a:cs typeface="Segoe UI" panose="020B0502040204020203" pitchFamily="34" charset="0"/>
              </a:rPr>
              <a:t>SEMINARS</a:t>
            </a:r>
          </a:p>
          <a:p>
            <a:r>
              <a:rPr lang="en-ZA" sz="1200" dirty="0">
                <a:latin typeface="Segoe UI" panose="020B0502040204020203" pitchFamily="34" charset="0"/>
                <a:cs typeface="Segoe UI" panose="020B0502040204020203" pitchFamily="34" charset="0"/>
              </a:rPr>
              <a:t>Seminars will be held on a weekly basis on Thursday evenings from 17.30 to approximately 19.30. Seminars will take place via Zoom meetings.</a:t>
            </a:r>
          </a:p>
          <a:p>
            <a:r>
              <a:rPr lang="en-ZA" sz="1200" dirty="0">
                <a:latin typeface="Segoe UI" panose="020B0502040204020203" pitchFamily="34" charset="0"/>
                <a:cs typeface="Segoe UI" panose="020B0502040204020203" pitchFamily="34" charset="0"/>
              </a:rPr>
              <a:t>Students will be given a list of materials to prepare in advance of each seminar, which will be discussed during the seminar.</a:t>
            </a:r>
          </a:p>
          <a:p>
            <a:r>
              <a:rPr lang="en-ZA" sz="1200" dirty="0">
                <a:latin typeface="Segoe UI" panose="020B0502040204020203" pitchFamily="34" charset="0"/>
                <a:cs typeface="Segoe UI" panose="020B0502040204020203" pitchFamily="34" charset="0"/>
              </a:rPr>
              <a:t>Students are expected to attend all the seminars, and a register will be taken at each seminar. Students are also expected to prepare for each seminar as participation in each seminar is expected.</a:t>
            </a:r>
          </a:p>
          <a:p>
            <a:pPr marL="0" indent="0">
              <a:buNone/>
            </a:pPr>
            <a:r>
              <a:rPr lang="en-ZA" sz="1200" b="1" dirty="0">
                <a:latin typeface="Segoe UI" panose="020B0502040204020203" pitchFamily="34" charset="0"/>
                <a:cs typeface="Segoe UI" panose="020B0502040204020203" pitchFamily="34" charset="0"/>
              </a:rPr>
              <a:t>ASSESSMENT</a:t>
            </a:r>
          </a:p>
          <a:p>
            <a:r>
              <a:rPr lang="en-ZA" sz="1200" dirty="0">
                <a:latin typeface="Segoe UI" panose="020B0502040204020203" pitchFamily="34" charset="0"/>
                <a:cs typeface="Segoe UI" panose="020B0502040204020203" pitchFamily="34" charset="0"/>
              </a:rPr>
              <a:t>Students will be required to submit three written assignments for each of the modules, excluding RMM.</a:t>
            </a:r>
          </a:p>
          <a:p>
            <a:endParaRPr lang="en-US" sz="12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132390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2BF83-5614-5943-AFB1-D4A785D75713}"/>
              </a:ext>
            </a:extLst>
          </p:cNvPr>
          <p:cNvSpPr>
            <a:spLocks noGrp="1"/>
          </p:cNvSpPr>
          <p:nvPr>
            <p:ph type="title"/>
          </p:nvPr>
        </p:nvSpPr>
        <p:spPr>
          <a:xfrm>
            <a:off x="-121920" y="160337"/>
            <a:ext cx="9265920" cy="1143000"/>
          </a:xfrm>
        </p:spPr>
        <p:txBody>
          <a:bodyPr/>
          <a:lstStyle/>
          <a:p>
            <a:r>
              <a:rPr lang="en-ZA" sz="3600" b="1" dirty="0"/>
              <a:t>LLM &amp; </a:t>
            </a:r>
            <a:r>
              <a:rPr lang="en-ZA" sz="3600" b="1" dirty="0" err="1"/>
              <a:t>Mphil</a:t>
            </a:r>
            <a:r>
              <a:rPr lang="en-ZA" sz="3600" b="1" dirty="0"/>
              <a:t> in Child Care and Protection</a:t>
            </a:r>
            <a:r>
              <a:rPr lang="en-ZA" dirty="0"/>
              <a:t/>
            </a:r>
            <a:br>
              <a:rPr lang="en-ZA" dirty="0"/>
            </a:br>
            <a:endParaRPr lang="en-US" dirty="0"/>
          </a:p>
        </p:txBody>
      </p:sp>
      <p:sp>
        <p:nvSpPr>
          <p:cNvPr id="3" name="Content Placeholder 2">
            <a:extLst>
              <a:ext uri="{FF2B5EF4-FFF2-40B4-BE49-F238E27FC236}">
                <a16:creationId xmlns:a16="http://schemas.microsoft.com/office/drawing/2014/main" id="{3F16F69B-F265-3E46-89DF-E992F5045FDF}"/>
              </a:ext>
            </a:extLst>
          </p:cNvPr>
          <p:cNvSpPr>
            <a:spLocks noGrp="1"/>
          </p:cNvSpPr>
          <p:nvPr>
            <p:ph idx="1"/>
          </p:nvPr>
        </p:nvSpPr>
        <p:spPr>
          <a:xfrm>
            <a:off x="97536" y="1166018"/>
            <a:ext cx="8948928" cy="4525963"/>
          </a:xfrm>
        </p:spPr>
        <p:txBody>
          <a:bodyPr/>
          <a:lstStyle/>
          <a:p>
            <a:pPr marL="0" indent="0">
              <a:buNone/>
            </a:pPr>
            <a:r>
              <a:rPr lang="en-ZA" sz="1200" dirty="0"/>
              <a:t>This programme is interdisciplinary in nature. Students enrolled for the LLM and </a:t>
            </a:r>
            <a:r>
              <a:rPr lang="en-ZA" sz="1200" dirty="0" err="1"/>
              <a:t>Mphil</a:t>
            </a:r>
            <a:r>
              <a:rPr lang="en-ZA" sz="1200" dirty="0"/>
              <a:t> programmes learn together in an integrated fashion. </a:t>
            </a:r>
            <a:r>
              <a:rPr lang="en-ZA" sz="1200" dirty="0" err="1"/>
              <a:t>Mphil</a:t>
            </a:r>
            <a:r>
              <a:rPr lang="en-ZA" sz="1200" dirty="0"/>
              <a:t> students include teachers, social workers, police officers, etc. Student-led presentations and assignments contribute to the diverse nature of topics and interests represented in the course. Expert facilitation with professionals from diverse fields guarantees current and evolving issues in children’s rights and family law are covered in the programme.</a:t>
            </a:r>
          </a:p>
          <a:p>
            <a:pPr marL="0" indent="0">
              <a:buNone/>
            </a:pPr>
            <a:r>
              <a:rPr lang="en-ZA" sz="1200" b="1" dirty="0"/>
              <a:t>Eligibility for LLM in Child Care and Protection</a:t>
            </a:r>
            <a:endParaRPr lang="en-ZA" sz="1200" dirty="0"/>
          </a:p>
          <a:p>
            <a:r>
              <a:rPr lang="en-ZA" sz="1200" dirty="0"/>
              <a:t>An LLB or a </a:t>
            </a:r>
            <a:r>
              <a:rPr lang="en-ZA" sz="1200" dirty="0" err="1"/>
              <a:t>BProc</a:t>
            </a:r>
            <a:r>
              <a:rPr lang="en-ZA" sz="1200" dirty="0"/>
              <a:t> degree with the basic entrance requirement being a minimum overall average of 55%.</a:t>
            </a:r>
          </a:p>
          <a:p>
            <a:pPr marL="0" indent="0">
              <a:buNone/>
            </a:pPr>
            <a:r>
              <a:rPr lang="en-ZA" sz="1200" b="1" dirty="0"/>
              <a:t>Eligibility for </a:t>
            </a:r>
            <a:r>
              <a:rPr lang="en-ZA" sz="1200" b="1" dirty="0" err="1"/>
              <a:t>Mphil</a:t>
            </a:r>
            <a:r>
              <a:rPr lang="en-ZA" sz="1200" b="1" dirty="0"/>
              <a:t> in Child Care and Protection (Interdisciplinary)</a:t>
            </a:r>
            <a:endParaRPr lang="en-ZA" sz="1200" dirty="0"/>
          </a:p>
          <a:p>
            <a:r>
              <a:rPr lang="en-ZA" sz="1200" dirty="0"/>
              <a:t>An LLB or an equivalent degree (e.g. </a:t>
            </a:r>
            <a:r>
              <a:rPr lang="en-ZA" sz="1200" i="1" dirty="0"/>
              <a:t>Bachelor of Social Science (honours), Bachelor of Education, etc.</a:t>
            </a:r>
            <a:r>
              <a:rPr lang="en-ZA" sz="1200" dirty="0"/>
              <a:t>) with the basic entrance requirement being a minimum overall average of 55%.</a:t>
            </a:r>
          </a:p>
          <a:p>
            <a:pPr marL="0" indent="0">
              <a:buNone/>
            </a:pPr>
            <a:r>
              <a:rPr lang="en-US" sz="1200" dirty="0"/>
              <a:t>Both degree </a:t>
            </a:r>
            <a:r>
              <a:rPr lang="en-US" sz="1200" dirty="0" err="1"/>
              <a:t>programmes</a:t>
            </a:r>
            <a:r>
              <a:rPr lang="en-US" sz="1200" dirty="0"/>
              <a:t> are </a:t>
            </a:r>
            <a:r>
              <a:rPr lang="en-ZA" sz="1200" dirty="0"/>
              <a:t>subject to the availability of places in the module as class sizes are limited. The programme is offered over two years.</a:t>
            </a:r>
          </a:p>
          <a:p>
            <a:pPr marL="0" indent="0">
              <a:buNone/>
            </a:pPr>
            <a:r>
              <a:rPr lang="en-ZA" sz="1200" b="1" dirty="0"/>
              <a:t>Compulsory modules (all as there are currently no electives):</a:t>
            </a:r>
          </a:p>
          <a:p>
            <a:pPr lvl="0"/>
            <a:r>
              <a:rPr lang="en-US" sz="1200" b="1" dirty="0"/>
              <a:t>Research Methodology </a:t>
            </a:r>
            <a:r>
              <a:rPr lang="en-US" sz="1200" dirty="0"/>
              <a:t>– this module is an </a:t>
            </a:r>
            <a:r>
              <a:rPr lang="en-US" sz="1200" i="1" dirty="0"/>
              <a:t>Interdisciplinary </a:t>
            </a:r>
            <a:r>
              <a:rPr lang="en-US" sz="1200" dirty="0"/>
              <a:t>offering and differs from the RMM course offered for other coursework masters </a:t>
            </a:r>
            <a:r>
              <a:rPr lang="en-US" sz="1200" dirty="0" err="1"/>
              <a:t>programmes</a:t>
            </a:r>
            <a:r>
              <a:rPr lang="en-US" sz="1200" dirty="0"/>
              <a:t>. You will learn doctrinal (legal) and social science research methodology skills.</a:t>
            </a:r>
            <a:endParaRPr lang="en-ZA" sz="1200" dirty="0"/>
          </a:p>
          <a:p>
            <a:pPr lvl="0"/>
            <a:r>
              <a:rPr lang="en-US" sz="1200" b="1" dirty="0"/>
              <a:t>Children’s Rights: </a:t>
            </a:r>
            <a:r>
              <a:rPr lang="en-US" sz="1200" dirty="0"/>
              <a:t>Local and International Perspectives – first semester module looking at regional and international law such as the United Nations’ Convention on the Rights of the Child and the African Union’s African Charter on the Rights and Welfare of the Child.</a:t>
            </a:r>
            <a:endParaRPr lang="en-ZA" sz="1200" dirty="0"/>
          </a:p>
          <a:p>
            <a:pPr lvl="0"/>
            <a:r>
              <a:rPr lang="en-US" sz="1200" b="1" dirty="0"/>
              <a:t>Child Care Policy and Legislation </a:t>
            </a:r>
            <a:r>
              <a:rPr lang="en-US" sz="1200" dirty="0"/>
              <a:t>– second semester module focusing on domestic legislation and policy implementation such as the Children’s Act 38 of 2005 and White Paper 6: on special education. </a:t>
            </a:r>
            <a:endParaRPr lang="en-ZA" sz="1200" dirty="0"/>
          </a:p>
          <a:p>
            <a:pPr lvl="0"/>
            <a:r>
              <a:rPr lang="en-US" sz="1200" b="1" dirty="0"/>
              <a:t>Roles of Professionals in Proceedings Affecting Children – </a:t>
            </a:r>
            <a:r>
              <a:rPr lang="en-US" sz="1200" dirty="0"/>
              <a:t>second semester module that is mostly guest professional facilitated. Guest professionals include probation officers, prosecuting authority experts, family advocate’s office representatives, etc.</a:t>
            </a:r>
            <a:endParaRPr lang="en-ZA" sz="1200" dirty="0"/>
          </a:p>
          <a:p>
            <a:pPr lvl="0"/>
            <a:r>
              <a:rPr lang="en-US" sz="1200" b="1" dirty="0"/>
              <a:t>Mini-dissertation</a:t>
            </a:r>
            <a:r>
              <a:rPr lang="en-US" sz="1200" dirty="0"/>
              <a:t> – usually taken in the second year.</a:t>
            </a:r>
            <a:endParaRPr lang="en-ZA" sz="1200" dirty="0"/>
          </a:p>
          <a:p>
            <a:pPr marL="0" indent="0">
              <a:buNone/>
            </a:pPr>
            <a:r>
              <a:rPr lang="en-ZA" sz="1200" b="1" dirty="0"/>
              <a:t>Lecturers generally involved in the programme:</a:t>
            </a:r>
          </a:p>
          <a:p>
            <a:pPr lvl="0"/>
            <a:r>
              <a:rPr lang="en-ZA" sz="1200" dirty="0"/>
              <a:t>Mrs Rowena Bernard; Dr Brigitte Clarke; Dr Caroline Goodier; Mrs Willene </a:t>
            </a:r>
            <a:r>
              <a:rPr lang="en-ZA" sz="1200" dirty="0" err="1"/>
              <a:t>Holness</a:t>
            </a:r>
            <a:r>
              <a:rPr lang="en-ZA" sz="1200" dirty="0"/>
              <a:t>; Dr Annette Singh; Prof Ann Strode;</a:t>
            </a:r>
          </a:p>
          <a:p>
            <a:pPr lvl="0"/>
            <a:r>
              <a:rPr lang="en-ZA" sz="1200" dirty="0"/>
              <a:t>international experts such as Dr </a:t>
            </a:r>
            <a:r>
              <a:rPr lang="en-ZA" sz="1200" dirty="0" err="1"/>
              <a:t>Meda</a:t>
            </a:r>
            <a:r>
              <a:rPr lang="en-ZA" sz="1200" dirty="0"/>
              <a:t> </a:t>
            </a:r>
            <a:r>
              <a:rPr lang="en-ZA" sz="1200" dirty="0" err="1"/>
              <a:t>Couzens</a:t>
            </a:r>
            <a:r>
              <a:rPr lang="en-ZA" sz="1200" dirty="0"/>
              <a:t> (University of Sydney); and staff from the Social Work department.</a:t>
            </a:r>
          </a:p>
          <a:p>
            <a:pPr marL="0" indent="0">
              <a:buNone/>
            </a:pPr>
            <a:r>
              <a:rPr lang="en-ZA" sz="1200" b="1" dirty="0"/>
              <a:t>Format of seminars </a:t>
            </a:r>
            <a:r>
              <a:rPr lang="en-ZA" sz="1200" dirty="0"/>
              <a:t>– block release format</a:t>
            </a:r>
          </a:p>
          <a:p>
            <a:endParaRPr lang="en-US" sz="1200" dirty="0"/>
          </a:p>
        </p:txBody>
      </p:sp>
    </p:spTree>
    <p:extLst>
      <p:ext uri="{BB962C8B-B14F-4D97-AF65-F5344CB8AC3E}">
        <p14:creationId xmlns:p14="http://schemas.microsoft.com/office/powerpoint/2010/main" val="2821526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05724-91EF-F345-AD5A-1012B605F5C3}"/>
              </a:ext>
            </a:extLst>
          </p:cNvPr>
          <p:cNvSpPr>
            <a:spLocks noGrp="1"/>
          </p:cNvSpPr>
          <p:nvPr>
            <p:ph type="title"/>
          </p:nvPr>
        </p:nvSpPr>
        <p:spPr>
          <a:xfrm>
            <a:off x="-540568" y="44624"/>
            <a:ext cx="9684568" cy="955120"/>
          </a:xfrm>
        </p:spPr>
        <p:txBody>
          <a:bodyPr/>
          <a:lstStyle/>
          <a:p>
            <a:r>
              <a:rPr lang="en-ZA" sz="3200" b="1" dirty="0"/>
              <a:t>Master of Laws in Maritime Law </a:t>
            </a:r>
            <a:br>
              <a:rPr lang="en-ZA" sz="3200" b="1" dirty="0"/>
            </a:br>
            <a:r>
              <a:rPr lang="en-ZA" sz="3200" b="1" dirty="0"/>
              <a:t>(Howard College) [LLM-MR] </a:t>
            </a:r>
            <a:endParaRPr lang="en-US" sz="3200" dirty="0"/>
          </a:p>
        </p:txBody>
      </p:sp>
      <p:sp>
        <p:nvSpPr>
          <p:cNvPr id="3" name="Content Placeholder 2">
            <a:extLst>
              <a:ext uri="{FF2B5EF4-FFF2-40B4-BE49-F238E27FC236}">
                <a16:creationId xmlns:a16="http://schemas.microsoft.com/office/drawing/2014/main" id="{AE607F9E-A61F-2148-A54D-3104E2FB0E0C}"/>
              </a:ext>
            </a:extLst>
          </p:cNvPr>
          <p:cNvSpPr>
            <a:spLocks noGrp="1"/>
          </p:cNvSpPr>
          <p:nvPr>
            <p:ph idx="1"/>
          </p:nvPr>
        </p:nvSpPr>
        <p:spPr>
          <a:xfrm>
            <a:off x="146304" y="1187624"/>
            <a:ext cx="8540496" cy="4798648"/>
          </a:xfrm>
        </p:spPr>
        <p:txBody>
          <a:bodyPr numCol="2"/>
          <a:lstStyle/>
          <a:p>
            <a:pPr marL="0" lvl="0" indent="0">
              <a:buNone/>
            </a:pPr>
            <a:r>
              <a:rPr lang="en-ZA" sz="1200" b="1" dirty="0"/>
              <a:t>COMPULSORY MODULES</a:t>
            </a:r>
            <a:endParaRPr lang="en-ZA" sz="1200" dirty="0"/>
          </a:p>
          <a:p>
            <a:r>
              <a:rPr lang="en-ZA" sz="1200" dirty="0"/>
              <a:t>Carriage of Goods by Sea LAWS8AS   (Year 1, semester 1)</a:t>
            </a:r>
          </a:p>
          <a:p>
            <a:r>
              <a:rPr lang="en-ZA" sz="1200" dirty="0"/>
              <a:t>Admiralty Law LAWS8AA (Year 1, semester 2)</a:t>
            </a:r>
          </a:p>
          <a:p>
            <a:r>
              <a:rPr lang="en-ZA" sz="1200" dirty="0"/>
              <a:t>LAWS8DZ Research Methodology &amp; dissertation (Year 2)</a:t>
            </a:r>
          </a:p>
          <a:p>
            <a:pPr marL="0" indent="0">
              <a:buNone/>
            </a:pPr>
            <a:r>
              <a:rPr lang="en-ZA" sz="1200" b="1" dirty="0"/>
              <a:t>STUDENTS CHOOSE ONE ELECTIVE MODULE</a:t>
            </a:r>
            <a:endParaRPr lang="en-ZA" sz="1200" dirty="0"/>
          </a:p>
          <a:p>
            <a:r>
              <a:rPr lang="en-ZA" sz="1200" dirty="0"/>
              <a:t>LAWS8BG Incidents of Navigation </a:t>
            </a:r>
          </a:p>
          <a:p>
            <a:r>
              <a:rPr lang="en-ZA" sz="1200" dirty="0"/>
              <a:t>LAWS8BK International Trade Law </a:t>
            </a:r>
          </a:p>
          <a:p>
            <a:r>
              <a:rPr lang="en-ZA" sz="1200" dirty="0"/>
              <a:t>LAWS8BU Law of the Sea 24C  </a:t>
            </a:r>
          </a:p>
          <a:p>
            <a:r>
              <a:rPr lang="en-ZA" sz="1200" dirty="0"/>
              <a:t>LAWS8MI Marine Insurance</a:t>
            </a:r>
          </a:p>
          <a:p>
            <a:pPr marL="0" lvl="0" indent="0">
              <a:buNone/>
            </a:pPr>
            <a:r>
              <a:rPr lang="en-ZA" sz="1200" b="1" dirty="0"/>
              <a:t>PART / FULL TIME</a:t>
            </a:r>
            <a:endParaRPr lang="en-ZA" sz="1200" dirty="0"/>
          </a:p>
          <a:p>
            <a:r>
              <a:rPr lang="en-ZA" sz="1200" dirty="0"/>
              <a:t>Available full time or part-time.  It is recommended to complete the degree full time over 2 years, or part time over 3 years.  </a:t>
            </a:r>
          </a:p>
          <a:p>
            <a:pPr marL="0" lvl="0" indent="0">
              <a:buNone/>
            </a:pPr>
            <a:r>
              <a:rPr lang="en-ZA" sz="1200" b="1" dirty="0"/>
              <a:t>LECTURERS ON THE PROGRAMME</a:t>
            </a:r>
            <a:endParaRPr lang="en-ZA" sz="1200" dirty="0"/>
          </a:p>
          <a:p>
            <a:r>
              <a:rPr lang="en-ZA" sz="1200" dirty="0"/>
              <a:t>Dr Dusty Donnelly, Dr Vishal </a:t>
            </a:r>
            <a:r>
              <a:rPr lang="en-ZA" sz="1200" dirty="0" err="1"/>
              <a:t>Surbun</a:t>
            </a:r>
            <a:r>
              <a:rPr lang="en-ZA" sz="1200" dirty="0"/>
              <a:t> and Mrs Deepa Lamb.</a:t>
            </a:r>
          </a:p>
          <a:p>
            <a:r>
              <a:rPr lang="en-ZA" sz="1200" dirty="0"/>
              <a:t>The program is supported by regular adjunct lecturers including Justice Malcolm Wallis, and senior attorneys and advocates in maritime practice.</a:t>
            </a:r>
          </a:p>
          <a:p>
            <a:pPr marL="0" lvl="0" indent="0">
              <a:buNone/>
            </a:pPr>
            <a:r>
              <a:rPr lang="en-ZA" sz="1200" b="1" dirty="0"/>
              <a:t>HOW IT IS OFFERRED - WEEKLY SEMINARS/ BLOCK RELEASE</a:t>
            </a:r>
            <a:endParaRPr lang="en-ZA" sz="1200" dirty="0"/>
          </a:p>
          <a:p>
            <a:r>
              <a:rPr lang="en-ZA" sz="1200" dirty="0"/>
              <a:t>The program is offered by way of weekly evening seminars.  </a:t>
            </a:r>
          </a:p>
          <a:p>
            <a:r>
              <a:rPr lang="en-ZA" sz="1200" dirty="0"/>
              <a:t>Field trips, and practical workshops take place by arrangement.</a:t>
            </a:r>
          </a:p>
          <a:p>
            <a:pPr marL="0" lvl="0" indent="0">
              <a:buNone/>
            </a:pPr>
            <a:r>
              <a:rPr lang="en-ZA" sz="1200" b="1" dirty="0"/>
              <a:t>NEED TO KNOW:</a:t>
            </a:r>
            <a:r>
              <a:rPr lang="en-ZA" sz="1200" dirty="0"/>
              <a:t> </a:t>
            </a:r>
          </a:p>
          <a:p>
            <a:r>
              <a:rPr lang="en-ZA" sz="1200" dirty="0"/>
              <a:t>We are looking for eight (8) LLM students who will undertake research in 2022 on topics related to the Department of Transport's maritime law reform agenda.  If you have an excellent academic record, want to be involved in an exciting industry and meet key stakeholders who have a keen interest in the recommendations emerging from your research do not miss this opportunity. It will be an advantage if you do a 4</a:t>
            </a:r>
            <a:r>
              <a:rPr lang="en-ZA" sz="1200" baseline="30000" dirty="0"/>
              <a:t>th</a:t>
            </a:r>
            <a:r>
              <a:rPr lang="en-ZA" sz="1200" dirty="0"/>
              <a:t> year research project in semester 2, so please contact me as soon as possible to discuss the options.  </a:t>
            </a:r>
            <a:r>
              <a:rPr lang="en-ZA" sz="1200" u="sng" dirty="0">
                <a:hlinkClick r:id="rId2"/>
              </a:rPr>
              <a:t>Donnellyd@ukzn.ac.za</a:t>
            </a:r>
            <a:endParaRPr lang="en-ZA" sz="1200" dirty="0"/>
          </a:p>
          <a:p>
            <a:endParaRPr lang="en-ZA" sz="1200" dirty="0"/>
          </a:p>
          <a:p>
            <a:r>
              <a:rPr lang="en-ZA" sz="1200" dirty="0"/>
              <a:t>In addition to academic performance, and the reasons given in your personal motivation, we require applicants to </a:t>
            </a:r>
            <a:r>
              <a:rPr lang="en-ZA" sz="1200" dirty="0" err="1"/>
              <a:t>demonstate</a:t>
            </a:r>
            <a:r>
              <a:rPr lang="en-ZA" sz="1200" dirty="0"/>
              <a:t> successful completion of an undergraduate module in maritime law (or equivalent training/maritime experience). </a:t>
            </a:r>
          </a:p>
          <a:p>
            <a:pPr marL="0" indent="0">
              <a:buNone/>
            </a:pPr>
            <a:endParaRPr lang="en-ZA" sz="1200" dirty="0"/>
          </a:p>
        </p:txBody>
      </p:sp>
    </p:spTree>
    <p:extLst>
      <p:ext uri="{BB962C8B-B14F-4D97-AF65-F5344CB8AC3E}">
        <p14:creationId xmlns:p14="http://schemas.microsoft.com/office/powerpoint/2010/main" val="3080086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C3F7B-3A09-8C4E-92BA-9492DB39B21A}"/>
              </a:ext>
            </a:extLst>
          </p:cNvPr>
          <p:cNvSpPr>
            <a:spLocks noGrp="1"/>
          </p:cNvSpPr>
          <p:nvPr>
            <p:ph type="title"/>
          </p:nvPr>
        </p:nvSpPr>
        <p:spPr>
          <a:xfrm>
            <a:off x="-540568" y="44624"/>
            <a:ext cx="9830872" cy="1491568"/>
          </a:xfrm>
        </p:spPr>
        <p:txBody>
          <a:bodyPr/>
          <a:lstStyle/>
          <a:p>
            <a:r>
              <a:rPr lang="en-ZA" sz="3200" b="1" dirty="0"/>
              <a:t>Master of laws – </a:t>
            </a:r>
            <a:br>
              <a:rPr lang="en-ZA" sz="3200" b="1" dirty="0"/>
            </a:br>
            <a:r>
              <a:rPr lang="en-ZA" sz="3200" b="1" dirty="0"/>
              <a:t>Constitutional Theory, Law and Litigation</a:t>
            </a:r>
            <a:r>
              <a:rPr lang="en-ZA" sz="4000" b="1" dirty="0"/>
              <a:t/>
            </a:r>
            <a:br>
              <a:rPr lang="en-ZA" sz="4000" b="1" dirty="0"/>
            </a:br>
            <a:endParaRPr lang="en-US" sz="4000" b="1" dirty="0"/>
          </a:p>
        </p:txBody>
      </p:sp>
      <p:sp>
        <p:nvSpPr>
          <p:cNvPr id="3" name="Content Placeholder 2">
            <a:extLst>
              <a:ext uri="{FF2B5EF4-FFF2-40B4-BE49-F238E27FC236}">
                <a16:creationId xmlns:a16="http://schemas.microsoft.com/office/drawing/2014/main" id="{6A5B307D-948F-1347-A73E-7542B0304E4A}"/>
              </a:ext>
            </a:extLst>
          </p:cNvPr>
          <p:cNvSpPr>
            <a:spLocks noGrp="1"/>
          </p:cNvSpPr>
          <p:nvPr>
            <p:ph idx="1"/>
          </p:nvPr>
        </p:nvSpPr>
        <p:spPr>
          <a:xfrm>
            <a:off x="371856" y="1187624"/>
            <a:ext cx="8229600" cy="4525963"/>
          </a:xfrm>
        </p:spPr>
        <p:txBody>
          <a:bodyPr/>
          <a:lstStyle/>
          <a:p>
            <a:pPr marL="0" indent="0">
              <a:buNone/>
            </a:pPr>
            <a:r>
              <a:rPr lang="en-ZA" sz="1400" b="1" dirty="0"/>
              <a:t>COMPULSORY MODULES</a:t>
            </a:r>
          </a:p>
          <a:p>
            <a:r>
              <a:rPr lang="en-ZA" sz="1400" dirty="0"/>
              <a:t>Research Methodology; History &amp; Philosophy of Constitutionalism; Advanced Constitutional Law; Politics of Law</a:t>
            </a:r>
          </a:p>
          <a:p>
            <a:pPr marL="0" indent="0">
              <a:buNone/>
            </a:pPr>
            <a:r>
              <a:rPr lang="en-ZA" sz="1400" b="1" dirty="0"/>
              <a:t>ELECTIVE MODULES</a:t>
            </a:r>
          </a:p>
          <a:p>
            <a:r>
              <a:rPr lang="en-ZA" sz="1400" dirty="0"/>
              <a:t>None - this Programme is highly focussed on the above core modules, in order to ensure the highest academic standard possible in each module.</a:t>
            </a:r>
          </a:p>
          <a:p>
            <a:pPr marL="0" indent="0">
              <a:buNone/>
            </a:pPr>
            <a:r>
              <a:rPr lang="en-ZA" sz="1400" b="1" dirty="0"/>
              <a:t>PART / FULL TIME OFFERING </a:t>
            </a:r>
            <a:r>
              <a:rPr lang="en-ZA" sz="1400" dirty="0"/>
              <a:t>- Both Full Time and Part Time Registration is possible</a:t>
            </a:r>
          </a:p>
          <a:p>
            <a:pPr marL="0" indent="0">
              <a:buNone/>
            </a:pPr>
            <a:r>
              <a:rPr lang="en-ZA" sz="1400" b="1" dirty="0"/>
              <a:t>LECTURERS ON THE PROGRAMME</a:t>
            </a:r>
          </a:p>
          <a:p>
            <a:r>
              <a:rPr lang="en-ZA" sz="1400" dirty="0"/>
              <a:t>Professor Stephen </a:t>
            </a:r>
            <a:r>
              <a:rPr lang="en-ZA" sz="1400" dirty="0" err="1"/>
              <a:t>Peté</a:t>
            </a:r>
            <a:r>
              <a:rPr lang="en-ZA" sz="1400" dirty="0"/>
              <a:t>; Professor Warren Freedman; Professor </a:t>
            </a:r>
            <a:r>
              <a:rPr lang="en-ZA" sz="1400" dirty="0" err="1"/>
              <a:t>Aifheli</a:t>
            </a:r>
            <a:r>
              <a:rPr lang="en-ZA" sz="1400" dirty="0"/>
              <a:t> </a:t>
            </a:r>
            <a:r>
              <a:rPr lang="en-ZA" sz="1400" dirty="0" err="1"/>
              <a:t>Tshivhase</a:t>
            </a:r>
            <a:r>
              <a:rPr lang="en-ZA" sz="1400" dirty="0"/>
              <a:t>; Dr Paul Swanepoel; Mr David Hulme; Ms </a:t>
            </a:r>
            <a:r>
              <a:rPr lang="en-ZA" sz="1400" dirty="0" err="1"/>
              <a:t>Munirah</a:t>
            </a:r>
            <a:r>
              <a:rPr lang="en-ZA" sz="1400" dirty="0"/>
              <a:t> Osman-</a:t>
            </a:r>
            <a:r>
              <a:rPr lang="en-ZA" sz="1400" dirty="0" err="1"/>
              <a:t>Hyder</a:t>
            </a:r>
            <a:r>
              <a:rPr lang="en-ZA" sz="1400" dirty="0"/>
              <a:t>; Ms Janine Hicks; Mr Christopher </a:t>
            </a:r>
            <a:r>
              <a:rPr lang="en-ZA" sz="1400" dirty="0" err="1"/>
              <a:t>Gevers</a:t>
            </a:r>
            <a:r>
              <a:rPr lang="en-ZA" sz="1400" dirty="0"/>
              <a:t>, Ms Victoria Balogun.</a:t>
            </a:r>
          </a:p>
          <a:p>
            <a:pPr marL="0" indent="0">
              <a:buNone/>
            </a:pPr>
            <a:r>
              <a:rPr lang="en-ZA" sz="1400" b="1" dirty="0"/>
              <a:t>HOW IT IS OFFERED </a:t>
            </a:r>
            <a:r>
              <a:rPr lang="en-ZA" sz="1400" dirty="0"/>
              <a:t>- Weekly Seminars</a:t>
            </a:r>
          </a:p>
          <a:p>
            <a:pPr marL="0" indent="0">
              <a:buNone/>
            </a:pPr>
            <a:endParaRPr lang="en-ZA" sz="1400" dirty="0"/>
          </a:p>
          <a:p>
            <a:r>
              <a:rPr lang="en-ZA" sz="1400" dirty="0"/>
              <a:t>This Programme is open to academically promising students in possession of a first or good second class LLB degree.</a:t>
            </a:r>
          </a:p>
          <a:p>
            <a:r>
              <a:rPr lang="en-ZA" sz="1400" dirty="0"/>
              <a:t>Successful applicants have usually maintained an academic average of 65% or above during their LLB studies, although other promising applicants may be accepted in exceptional circumstances.</a:t>
            </a:r>
          </a:p>
          <a:p>
            <a:r>
              <a:rPr lang="en-ZA" sz="1400" dirty="0"/>
              <a:t>The annual intake is usually restricted to around 12 students and places are limited.</a:t>
            </a:r>
          </a:p>
          <a:p>
            <a:r>
              <a:rPr lang="en-ZA" sz="1400" dirty="0"/>
              <a:t>Because of the small class numbers, together with a relatively high number of highly specialised academic staff, students are assured of individual attention in an intimate academic environment.</a:t>
            </a:r>
          </a:p>
          <a:p>
            <a:r>
              <a:rPr lang="en-ZA" sz="1400" dirty="0"/>
              <a:t>The highest standards are maintained in order to assure students of a qualification which is widely respected, academically excellent and internationally competitive.</a:t>
            </a:r>
          </a:p>
          <a:p>
            <a:endParaRPr lang="en-US" sz="1200" dirty="0"/>
          </a:p>
        </p:txBody>
      </p:sp>
    </p:spTree>
    <p:extLst>
      <p:ext uri="{BB962C8B-B14F-4D97-AF65-F5344CB8AC3E}">
        <p14:creationId xmlns:p14="http://schemas.microsoft.com/office/powerpoint/2010/main" val="2011005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44099-D6F0-6E46-A2DC-69056090671F}"/>
              </a:ext>
            </a:extLst>
          </p:cNvPr>
          <p:cNvSpPr>
            <a:spLocks noGrp="1"/>
          </p:cNvSpPr>
          <p:nvPr>
            <p:ph type="title"/>
          </p:nvPr>
        </p:nvSpPr>
        <p:spPr>
          <a:xfrm>
            <a:off x="-540568" y="44624"/>
            <a:ext cx="10001560" cy="1143000"/>
          </a:xfrm>
        </p:spPr>
        <p:txBody>
          <a:bodyPr/>
          <a:lstStyle/>
          <a:p>
            <a:r>
              <a:rPr lang="en-US" sz="3200" b="1" dirty="0"/>
              <a:t>Master of laws – Advanced Criminal Justice </a:t>
            </a:r>
          </a:p>
        </p:txBody>
      </p:sp>
      <p:sp>
        <p:nvSpPr>
          <p:cNvPr id="3" name="Content Placeholder 2">
            <a:extLst>
              <a:ext uri="{FF2B5EF4-FFF2-40B4-BE49-F238E27FC236}">
                <a16:creationId xmlns:a16="http://schemas.microsoft.com/office/drawing/2014/main" id="{C0BE0D64-BA9A-6B46-81A9-DA87FAE1AB7E}"/>
              </a:ext>
            </a:extLst>
          </p:cNvPr>
          <p:cNvSpPr>
            <a:spLocks noGrp="1"/>
          </p:cNvSpPr>
          <p:nvPr>
            <p:ph idx="1"/>
          </p:nvPr>
        </p:nvSpPr>
        <p:spPr>
          <a:xfrm>
            <a:off x="345412" y="1187624"/>
            <a:ext cx="8229600" cy="4525963"/>
          </a:xfrm>
        </p:spPr>
        <p:txBody>
          <a:bodyPr/>
          <a:lstStyle/>
          <a:p>
            <a:r>
              <a:rPr lang="en-ZA" sz="1400" dirty="0"/>
              <a:t>Research Methodology and mini dissertation on a topic in advanced criminal justice</a:t>
            </a:r>
          </a:p>
          <a:p>
            <a:pPr marL="0" indent="0">
              <a:buNone/>
            </a:pPr>
            <a:r>
              <a:rPr lang="en-ZA" sz="1400" dirty="0"/>
              <a:t> </a:t>
            </a:r>
          </a:p>
          <a:p>
            <a:r>
              <a:rPr lang="en-ZA" sz="1400" dirty="0"/>
              <a:t>First semester module in 2022: Advanced Criminal Law. </a:t>
            </a:r>
          </a:p>
          <a:p>
            <a:r>
              <a:rPr lang="en-ZA" sz="1400" dirty="0"/>
              <a:t> Second semester modules in 2022: Criminal Process and Criminology.  </a:t>
            </a:r>
          </a:p>
          <a:p>
            <a:r>
              <a:rPr lang="en-ZA" sz="1400" dirty="0"/>
              <a:t>Modules available in 2023: first semester: International Crim Law.  </a:t>
            </a:r>
          </a:p>
          <a:p>
            <a:r>
              <a:rPr lang="en-ZA" sz="1400" dirty="0"/>
              <a:t>Second semester modules in 2023: Sentencing and Criminology.</a:t>
            </a:r>
          </a:p>
          <a:p>
            <a:pPr marL="0" indent="0">
              <a:buNone/>
            </a:pPr>
            <a:r>
              <a:rPr lang="en-ZA" sz="1400" dirty="0"/>
              <a:t> (</a:t>
            </a:r>
            <a:r>
              <a:rPr lang="en-ZA" sz="1400" u="sng" dirty="0"/>
              <a:t>Note to students</a:t>
            </a:r>
            <a:r>
              <a:rPr lang="en-ZA" sz="1400" dirty="0"/>
              <a:t>:  in this programme, given that we use outside experts, some modules are only available every second year – please email </a:t>
            </a:r>
            <a:r>
              <a:rPr lang="en-ZA" sz="1400" dirty="0">
                <a:hlinkClick r:id="rId2"/>
              </a:rPr>
              <a:t>swalesl@ukzn.ac.za</a:t>
            </a:r>
            <a:r>
              <a:rPr lang="en-ZA" sz="1400" dirty="0"/>
              <a:t> for any queries on this programme).</a:t>
            </a:r>
          </a:p>
          <a:p>
            <a:pPr marL="0" indent="0">
              <a:buNone/>
            </a:pPr>
            <a:r>
              <a:rPr lang="en-ZA" sz="1400" dirty="0"/>
              <a:t> </a:t>
            </a:r>
          </a:p>
          <a:p>
            <a:r>
              <a:rPr lang="en-ZA" sz="1400" b="1" dirty="0"/>
              <a:t>Part-time and full-time </a:t>
            </a:r>
            <a:r>
              <a:rPr lang="en-ZA" sz="1400" dirty="0"/>
              <a:t>(</a:t>
            </a:r>
            <a:r>
              <a:rPr lang="en-ZA" sz="1400" u="sng" dirty="0"/>
              <a:t>Note to students</a:t>
            </a:r>
            <a:r>
              <a:rPr lang="en-ZA" sz="1400" dirty="0"/>
              <a:t>: in our presentation, </a:t>
            </a:r>
            <a:r>
              <a:rPr lang="en-ZA" sz="1400" dirty="0" err="1"/>
              <a:t>Dr.</a:t>
            </a:r>
            <a:r>
              <a:rPr lang="en-ZA" sz="1400" dirty="0"/>
              <a:t> Swales mentioned that we will only offer the programme part-time due to the way the modules are offered.  However, if you are interested in taking it full-time, we can accommodate you subject to you completing the modules offered as set out above.  Note further that cyber-crime and electronic evidence fall into the Criminal Process module).</a:t>
            </a:r>
          </a:p>
          <a:p>
            <a:r>
              <a:rPr lang="en-ZA" sz="1400" b="1" dirty="0"/>
              <a:t>Lecturers: </a:t>
            </a:r>
            <a:r>
              <a:rPr lang="en-ZA" sz="1400" dirty="0"/>
              <a:t>Dean of the Law School Professor </a:t>
            </a:r>
            <a:r>
              <a:rPr lang="en-ZA" sz="1400" dirty="0" err="1"/>
              <a:t>Reddi</a:t>
            </a:r>
            <a:r>
              <a:rPr lang="en-ZA" sz="1400" dirty="0"/>
              <a:t>, Professor Pete, Professor </a:t>
            </a:r>
            <a:r>
              <a:rPr lang="en-ZA" sz="1400" dirty="0" err="1"/>
              <a:t>Tshivhase</a:t>
            </a:r>
            <a:r>
              <a:rPr lang="en-ZA" sz="1400" dirty="0"/>
              <a:t>, </a:t>
            </a:r>
            <a:r>
              <a:rPr lang="en-ZA" sz="1400" dirty="0" err="1"/>
              <a:t>Dr.</a:t>
            </a:r>
            <a:r>
              <a:rPr lang="en-ZA" sz="1400" dirty="0"/>
              <a:t> Swales, Mr. </a:t>
            </a:r>
            <a:r>
              <a:rPr lang="en-ZA" sz="1400" dirty="0" err="1"/>
              <a:t>Gevers</a:t>
            </a:r>
            <a:r>
              <a:rPr lang="en-ZA" sz="1400" dirty="0"/>
              <a:t>, Ms. Singh, Mr. </a:t>
            </a:r>
            <a:r>
              <a:rPr lang="en-ZA" sz="1400" dirty="0" err="1"/>
              <a:t>Bellengere</a:t>
            </a:r>
            <a:r>
              <a:rPr lang="en-ZA" sz="1400" dirty="0"/>
              <a:t>, Professor Andre </a:t>
            </a:r>
            <a:r>
              <a:rPr lang="en-ZA" sz="1400" dirty="0" err="1"/>
              <a:t>Klip</a:t>
            </a:r>
            <a:r>
              <a:rPr lang="en-ZA" sz="1400" dirty="0"/>
              <a:t> from Maastricht University in the Netherlands, Professor Terblanche an external expert in sentencing and criminal law, and from time-to-time other external experts or members of the legal profession.</a:t>
            </a:r>
          </a:p>
          <a:p>
            <a:pPr marL="0" indent="0">
              <a:buNone/>
            </a:pPr>
            <a:endParaRPr lang="en-ZA" sz="1400" dirty="0"/>
          </a:p>
          <a:p>
            <a:r>
              <a:rPr lang="en-ZA" sz="1400" dirty="0"/>
              <a:t>Combination of weekly seminars in some modules and block release – subject to the discretion of the lecturers concerned and will be communicated to students in advance.</a:t>
            </a:r>
          </a:p>
          <a:p>
            <a:endParaRPr lang="en-US" sz="1400" dirty="0"/>
          </a:p>
        </p:txBody>
      </p:sp>
    </p:spTree>
    <p:extLst>
      <p:ext uri="{BB962C8B-B14F-4D97-AF65-F5344CB8AC3E}">
        <p14:creationId xmlns:p14="http://schemas.microsoft.com/office/powerpoint/2010/main" val="1322480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D7662-02AD-8641-A037-52DE87744005}"/>
              </a:ext>
            </a:extLst>
          </p:cNvPr>
          <p:cNvSpPr>
            <a:spLocks noGrp="1"/>
          </p:cNvSpPr>
          <p:nvPr>
            <p:ph type="title"/>
          </p:nvPr>
        </p:nvSpPr>
        <p:spPr>
          <a:xfrm>
            <a:off x="-540569" y="44624"/>
            <a:ext cx="9889105" cy="1143000"/>
          </a:xfrm>
        </p:spPr>
        <p:txBody>
          <a:bodyPr/>
          <a:lstStyle/>
          <a:p>
            <a:r>
              <a:rPr lang="en-ZA" dirty="0"/>
              <a:t>LLM in Medical Law</a:t>
            </a:r>
            <a:endParaRPr lang="en-US" dirty="0"/>
          </a:p>
        </p:txBody>
      </p:sp>
      <p:sp>
        <p:nvSpPr>
          <p:cNvPr id="3" name="Content Placeholder 2">
            <a:extLst>
              <a:ext uri="{FF2B5EF4-FFF2-40B4-BE49-F238E27FC236}">
                <a16:creationId xmlns:a16="http://schemas.microsoft.com/office/drawing/2014/main" id="{F071E000-7B7C-DF44-8BBF-8194005F0DC7}"/>
              </a:ext>
            </a:extLst>
          </p:cNvPr>
          <p:cNvSpPr>
            <a:spLocks noGrp="1"/>
          </p:cNvSpPr>
          <p:nvPr>
            <p:ph idx="1"/>
          </p:nvPr>
        </p:nvSpPr>
        <p:spPr>
          <a:xfrm>
            <a:off x="192505" y="1187624"/>
            <a:ext cx="8494295" cy="4938539"/>
          </a:xfrm>
        </p:spPr>
        <p:txBody>
          <a:bodyPr/>
          <a:lstStyle/>
          <a:p>
            <a:pPr marL="0" indent="0">
              <a:buNone/>
            </a:pPr>
            <a:r>
              <a:rPr lang="en-ZA" sz="1600" b="1" dirty="0"/>
              <a:t>COMPULSORY MODULES: </a:t>
            </a:r>
            <a:r>
              <a:rPr lang="en-ZA" sz="1600" dirty="0"/>
              <a:t>Research Methodology Module</a:t>
            </a:r>
          </a:p>
          <a:p>
            <a:pPr marL="0" indent="0">
              <a:buNone/>
            </a:pPr>
            <a:r>
              <a:rPr lang="en-ZA" sz="1600" dirty="0"/>
              <a:t> </a:t>
            </a:r>
          </a:p>
          <a:p>
            <a:pPr marL="0" indent="0">
              <a:buNone/>
            </a:pPr>
            <a:r>
              <a:rPr lang="en-ZA" sz="1600" b="1" dirty="0"/>
              <a:t>ELECTIVE MODULES:</a:t>
            </a:r>
          </a:p>
          <a:p>
            <a:r>
              <a:rPr lang="en-ZA" sz="1600" dirty="0"/>
              <a:t>·         Bioethics and the Law (Semester one), Prof Jerome Singh – Weekly Seminars</a:t>
            </a:r>
          </a:p>
          <a:p>
            <a:r>
              <a:rPr lang="en-ZA" sz="1600" dirty="0"/>
              <a:t>·         Human Rights, Intellectual Property and Access to Medicine (Semester one), Prof YA </a:t>
            </a:r>
            <a:r>
              <a:rPr lang="en-ZA" sz="1600" dirty="0" err="1"/>
              <a:t>Vawda</a:t>
            </a:r>
            <a:r>
              <a:rPr lang="en-ZA" sz="1600" dirty="0"/>
              <a:t> – Weekly Seminars</a:t>
            </a:r>
          </a:p>
          <a:p>
            <a:r>
              <a:rPr lang="en-ZA" sz="1600" dirty="0"/>
              <a:t>·         Forensic Medicine (Semester two), Dr S </a:t>
            </a:r>
            <a:r>
              <a:rPr lang="en-ZA" sz="1600" dirty="0" err="1"/>
              <a:t>Mfolozi</a:t>
            </a:r>
            <a:r>
              <a:rPr lang="en-ZA" sz="1600" dirty="0"/>
              <a:t> – Weekly Seminars</a:t>
            </a:r>
          </a:p>
          <a:p>
            <a:r>
              <a:rPr lang="en-ZA" sz="1600" dirty="0"/>
              <a:t>·         Law and Medical Practice (Semester two), Prof D McQuoid-Mason – Weekly Seminars</a:t>
            </a:r>
          </a:p>
          <a:p>
            <a:r>
              <a:rPr lang="en-ZA" sz="1600" dirty="0"/>
              <a:t>·         HIV/AIDS Human Rights and the Law (not offered this year) </a:t>
            </a:r>
          </a:p>
          <a:p>
            <a:r>
              <a:rPr lang="en-ZA" sz="1600" dirty="0"/>
              <a:t>·         Reproductive Technologies and the Law (not offered this year) </a:t>
            </a:r>
          </a:p>
          <a:p>
            <a:endParaRPr lang="en-ZA" sz="1600" dirty="0"/>
          </a:p>
          <a:p>
            <a:pPr marL="0" indent="0">
              <a:buNone/>
            </a:pPr>
            <a:r>
              <a:rPr lang="en-ZA" sz="1600" dirty="0"/>
              <a:t>Part time or Full time</a:t>
            </a:r>
          </a:p>
          <a:p>
            <a:pPr marL="0" indent="0">
              <a:buNone/>
            </a:pPr>
            <a:r>
              <a:rPr lang="en-ZA" sz="1600" dirty="0"/>
              <a:t>All weekly seminars</a:t>
            </a:r>
          </a:p>
          <a:p>
            <a:pPr marL="0" indent="0">
              <a:buNone/>
            </a:pPr>
            <a:endParaRPr lang="en-ZA" sz="1600" dirty="0"/>
          </a:p>
          <a:p>
            <a:pPr marL="0" indent="0">
              <a:buNone/>
            </a:pPr>
            <a:r>
              <a:rPr lang="en-ZA" sz="1600" dirty="0"/>
              <a:t>Candidates who are interested in the LLM in Medical Law are encouraged to take Bioethics or Medical Law (where available) and Research Project or a Dissertation (where available) as undergraduate modules. However, these are not requirements</a:t>
            </a:r>
          </a:p>
          <a:p>
            <a:endParaRPr lang="en-US" sz="1200" dirty="0"/>
          </a:p>
        </p:txBody>
      </p:sp>
    </p:spTree>
    <p:extLst>
      <p:ext uri="{BB962C8B-B14F-4D97-AF65-F5344CB8AC3E}">
        <p14:creationId xmlns:p14="http://schemas.microsoft.com/office/powerpoint/2010/main" val="3720561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390B8-B208-944C-A6BD-959DCBD88E8F}"/>
              </a:ext>
            </a:extLst>
          </p:cNvPr>
          <p:cNvSpPr>
            <a:spLocks noGrp="1"/>
          </p:cNvSpPr>
          <p:nvPr>
            <p:ph type="title"/>
          </p:nvPr>
        </p:nvSpPr>
        <p:spPr>
          <a:xfrm>
            <a:off x="-96254" y="44624"/>
            <a:ext cx="9240253" cy="1143000"/>
          </a:xfrm>
        </p:spPr>
        <p:txBody>
          <a:bodyPr/>
          <a:lstStyle/>
          <a:p>
            <a:r>
              <a:rPr lang="en-ZA" b="1" dirty="0"/>
              <a:t/>
            </a:r>
            <a:br>
              <a:rPr lang="en-ZA" b="1" dirty="0"/>
            </a:br>
            <a:r>
              <a:rPr lang="en-ZA" b="1" dirty="0"/>
              <a:t>LLM in Labour Studies</a:t>
            </a:r>
            <a:r>
              <a:rPr lang="en-ZA" dirty="0"/>
              <a:t/>
            </a:r>
            <a:br>
              <a:rPr lang="en-ZA" dirty="0"/>
            </a:br>
            <a:endParaRPr lang="en-US" dirty="0"/>
          </a:p>
        </p:txBody>
      </p:sp>
      <p:sp>
        <p:nvSpPr>
          <p:cNvPr id="3" name="Content Placeholder 2">
            <a:extLst>
              <a:ext uri="{FF2B5EF4-FFF2-40B4-BE49-F238E27FC236}">
                <a16:creationId xmlns:a16="http://schemas.microsoft.com/office/drawing/2014/main" id="{DC5D7ADB-A3DE-CA41-821A-038C62CC5095}"/>
              </a:ext>
            </a:extLst>
          </p:cNvPr>
          <p:cNvSpPr>
            <a:spLocks noGrp="1"/>
          </p:cNvSpPr>
          <p:nvPr>
            <p:ph idx="1"/>
          </p:nvPr>
        </p:nvSpPr>
        <p:spPr>
          <a:xfrm>
            <a:off x="228600" y="1166018"/>
            <a:ext cx="8229600" cy="4525963"/>
          </a:xfrm>
        </p:spPr>
        <p:txBody>
          <a:bodyPr/>
          <a:lstStyle/>
          <a:p>
            <a:pPr lvl="0"/>
            <a:r>
              <a:rPr lang="en-US" sz="1300" dirty="0"/>
              <a:t>The basic entrance requirement is a 60% overall average in the LLB degree.</a:t>
            </a:r>
            <a:endParaRPr lang="en-ZA" sz="1300" dirty="0"/>
          </a:p>
          <a:p>
            <a:pPr lvl="0"/>
            <a:r>
              <a:rPr lang="en-US" sz="1300" dirty="0"/>
              <a:t>Compulsory Modules: </a:t>
            </a:r>
            <a:r>
              <a:rPr lang="en-US" sz="1300" b="1" dirty="0"/>
              <a:t>Research Methodology; Advanced </a:t>
            </a:r>
            <a:r>
              <a:rPr lang="en-US" sz="1300" b="1" dirty="0" err="1"/>
              <a:t>Labour</a:t>
            </a:r>
            <a:r>
              <a:rPr lang="en-US" sz="1300" b="1" dirty="0"/>
              <a:t> Law; </a:t>
            </a:r>
            <a:r>
              <a:rPr lang="en-US" sz="1300" b="1" dirty="0" err="1"/>
              <a:t>Labour</a:t>
            </a:r>
            <a:r>
              <a:rPr lang="en-US" sz="1300" b="1" dirty="0"/>
              <a:t> Dispute Resolution; and Employment Discrimination Law</a:t>
            </a:r>
            <a:endParaRPr lang="en-ZA" sz="1300" dirty="0"/>
          </a:p>
          <a:p>
            <a:r>
              <a:rPr lang="en-US" sz="1300" b="1" u="sng" dirty="0"/>
              <a:t>Advanced </a:t>
            </a:r>
            <a:r>
              <a:rPr lang="en-US" sz="1300" b="1" u="sng" dirty="0" err="1"/>
              <a:t>Labour</a:t>
            </a:r>
            <a:r>
              <a:rPr lang="en-US" sz="1300" b="1" u="sng" dirty="0"/>
              <a:t> law</a:t>
            </a:r>
            <a:r>
              <a:rPr lang="en-US" sz="1300" b="1" dirty="0"/>
              <a:t> </a:t>
            </a:r>
            <a:r>
              <a:rPr lang="en-US" sz="1300" dirty="0"/>
              <a:t>entails an in depth review of the laws governing freedom of association and collective bargaining; trade union activities; strike law including strike ballots; strike violence; vulnerable employees /gig workers; unfair </a:t>
            </a:r>
            <a:r>
              <a:rPr lang="en-US" sz="1300" dirty="0" err="1"/>
              <a:t>labour</a:t>
            </a:r>
            <a:r>
              <a:rPr lang="en-US" sz="1300" dirty="0"/>
              <a:t> practices; benefits; incapacity; dismissal; and social legislation.</a:t>
            </a:r>
            <a:endParaRPr lang="en-ZA" sz="1300" dirty="0"/>
          </a:p>
          <a:p>
            <a:r>
              <a:rPr lang="en-US" sz="1300" b="1" u="sng" dirty="0" err="1"/>
              <a:t>Labour</a:t>
            </a:r>
            <a:r>
              <a:rPr lang="en-US" sz="1300" b="1" u="sng" dirty="0"/>
              <a:t> Dispute Resolution</a:t>
            </a:r>
            <a:r>
              <a:rPr lang="en-US" sz="1300" b="1" dirty="0"/>
              <a:t> </a:t>
            </a:r>
            <a:r>
              <a:rPr lang="en-US" sz="1300" dirty="0"/>
              <a:t>equips students with an understanding of the method and function of the </a:t>
            </a:r>
            <a:r>
              <a:rPr lang="en-US" sz="1300" dirty="0" err="1"/>
              <a:t>labour</a:t>
            </a:r>
            <a:r>
              <a:rPr lang="en-US" sz="1300" dirty="0"/>
              <a:t> dispute resolution in South Africa with a focus on mediation, conciliation and arbitration processes. The underlying ethos behind LDR and the appropriate legal and ethical principles applicable to alternative dispute resolution in regulating </a:t>
            </a:r>
            <a:r>
              <a:rPr lang="en-US" sz="1300" dirty="0" err="1"/>
              <a:t>labour</a:t>
            </a:r>
            <a:r>
              <a:rPr lang="en-US" sz="1300" dirty="0"/>
              <a:t> relations is clarified. Students will understand the appropriate process for specific disputes and the ability to represent clients in these processes. </a:t>
            </a:r>
            <a:endParaRPr lang="en-ZA" sz="1300" dirty="0"/>
          </a:p>
          <a:p>
            <a:r>
              <a:rPr lang="en-US" sz="1300" b="1" u="sng" dirty="0"/>
              <a:t>Employment Discrimination</a:t>
            </a:r>
            <a:r>
              <a:rPr lang="en-US" sz="1300" b="1" dirty="0"/>
              <a:t> </a:t>
            </a:r>
            <a:r>
              <a:rPr lang="en-US" sz="1300" dirty="0"/>
              <a:t>traverses and explicates the historical and theoretical perspectives relevant to the evolution of discrimination law in South Africa. Colonial and apartheid rationales for racial inequity; historical law; anti-discrimination legal framework; establishing discrimination; religious discrimination; racial discrimination; disability discrimination; sexual harassment; gender-based violence; gender equality and transformation; maternity and paternity benefits; and use of social media &amp; technology.</a:t>
            </a:r>
            <a:endParaRPr lang="en-ZA" sz="1300" dirty="0"/>
          </a:p>
          <a:p>
            <a:pPr lvl="0"/>
            <a:r>
              <a:rPr lang="en-US" sz="1300" dirty="0"/>
              <a:t>All modules are compulsory. There are no elective modules. </a:t>
            </a:r>
            <a:endParaRPr lang="en-ZA" sz="1300" dirty="0"/>
          </a:p>
          <a:p>
            <a:pPr lvl="0"/>
            <a:r>
              <a:rPr lang="en-ZA" sz="1300" dirty="0"/>
              <a:t>Ordinarily this coursework </a:t>
            </a:r>
            <a:r>
              <a:rPr lang="en-US" sz="1300" dirty="0"/>
              <a:t>Masters is offered on a full-time and part-time basis, but due to increased student enrolment and lack of sufficient supervision capacity it is currently being offered on a part-time basis.</a:t>
            </a:r>
            <a:endParaRPr lang="en-ZA" sz="1300" dirty="0"/>
          </a:p>
          <a:p>
            <a:pPr lvl="0"/>
            <a:r>
              <a:rPr lang="en-US" sz="1300" dirty="0"/>
              <a:t>Lecturers on the </a:t>
            </a:r>
            <a:r>
              <a:rPr lang="en-US" sz="1300" dirty="0" err="1"/>
              <a:t>Programme</a:t>
            </a:r>
            <a:r>
              <a:rPr lang="en-US" sz="1300" dirty="0"/>
              <a:t>:</a:t>
            </a:r>
            <a:r>
              <a:rPr lang="en-ZA" sz="1300" dirty="0"/>
              <a:t> </a:t>
            </a:r>
            <a:r>
              <a:rPr lang="en-US" sz="1300" b="1" dirty="0" err="1"/>
              <a:t>Ms</a:t>
            </a:r>
            <a:r>
              <a:rPr lang="en-US" sz="1300" b="1" dirty="0"/>
              <a:t> </a:t>
            </a:r>
            <a:r>
              <a:rPr lang="en-US" sz="1300" b="1" dirty="0" err="1"/>
              <a:t>Nicci</a:t>
            </a:r>
            <a:r>
              <a:rPr lang="en-US" sz="1300" b="1" dirty="0"/>
              <a:t> </a:t>
            </a:r>
            <a:r>
              <a:rPr lang="en-US" sz="1300" b="1" dirty="0" err="1"/>
              <a:t>Withearnel</a:t>
            </a:r>
            <a:r>
              <a:rPr lang="en-ZA" sz="1300" dirty="0"/>
              <a:t>, </a:t>
            </a:r>
            <a:r>
              <a:rPr lang="en-US" sz="1300" b="1" dirty="0"/>
              <a:t>Dr Ernest </a:t>
            </a:r>
            <a:r>
              <a:rPr lang="en-US" sz="1300" b="1" dirty="0" err="1"/>
              <a:t>Tenza</a:t>
            </a:r>
            <a:r>
              <a:rPr lang="en-ZA" sz="1300" dirty="0"/>
              <a:t>, </a:t>
            </a:r>
            <a:r>
              <a:rPr lang="en-US" sz="1300" b="1" dirty="0" err="1"/>
              <a:t>Ms</a:t>
            </a:r>
            <a:r>
              <a:rPr lang="en-US" sz="1300" b="1" dirty="0"/>
              <a:t> Rowena Bernard</a:t>
            </a:r>
            <a:r>
              <a:rPr lang="en-ZA" sz="1300" dirty="0"/>
              <a:t>, </a:t>
            </a:r>
            <a:r>
              <a:rPr lang="en-US" sz="1300" b="1" dirty="0"/>
              <a:t>Dr Lindiwe </a:t>
            </a:r>
            <a:r>
              <a:rPr lang="en-US" sz="1300" b="1" dirty="0" err="1"/>
              <a:t>Maqutu</a:t>
            </a:r>
            <a:endParaRPr lang="en-ZA" sz="1300" dirty="0"/>
          </a:p>
          <a:p>
            <a:pPr lvl="0"/>
            <a:r>
              <a:rPr lang="en-US" sz="1300" dirty="0"/>
              <a:t>The Advanced </a:t>
            </a:r>
            <a:r>
              <a:rPr lang="en-US" sz="1300" dirty="0" err="1"/>
              <a:t>Labour</a:t>
            </a:r>
            <a:r>
              <a:rPr lang="en-US" sz="1300" dirty="0"/>
              <a:t> Law and Employment Discrimination Law are usually offered through weekly seminars, with some section offered by block release - depending on the availability of the lecturers. </a:t>
            </a:r>
          </a:p>
          <a:p>
            <a:pPr lvl="0"/>
            <a:r>
              <a:rPr lang="en-US" sz="1300" dirty="0" err="1"/>
              <a:t>Labour</a:t>
            </a:r>
            <a:r>
              <a:rPr lang="en-US" sz="1300" dirty="0"/>
              <a:t> Dispute Resolution is offered entirely through block segments. The dates of the weekly seminars and block teaching are communicated in advance at the beginning of the semester in the Modules Outlines.</a:t>
            </a:r>
            <a:endParaRPr lang="en-ZA" sz="1300" dirty="0"/>
          </a:p>
          <a:p>
            <a:endParaRPr lang="en-US" sz="1300" dirty="0"/>
          </a:p>
        </p:txBody>
      </p:sp>
    </p:spTree>
    <p:extLst>
      <p:ext uri="{BB962C8B-B14F-4D97-AF65-F5344CB8AC3E}">
        <p14:creationId xmlns:p14="http://schemas.microsoft.com/office/powerpoint/2010/main" val="3163669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7FA27-DECE-6043-A156-EE4B340434F3}"/>
              </a:ext>
            </a:extLst>
          </p:cNvPr>
          <p:cNvSpPr>
            <a:spLocks noGrp="1"/>
          </p:cNvSpPr>
          <p:nvPr>
            <p:ph type="title"/>
          </p:nvPr>
        </p:nvSpPr>
        <p:spPr>
          <a:xfrm>
            <a:off x="-540569" y="44623"/>
            <a:ext cx="9894633" cy="1339333"/>
          </a:xfrm>
        </p:spPr>
        <p:txBody>
          <a:bodyPr/>
          <a:lstStyle/>
          <a:p>
            <a:r>
              <a:rPr lang="en-ZA" dirty="0"/>
              <a:t>Business Law LLM</a:t>
            </a:r>
            <a:br>
              <a:rPr lang="en-ZA" dirty="0"/>
            </a:br>
            <a:endParaRPr lang="en-US" dirty="0"/>
          </a:p>
        </p:txBody>
      </p:sp>
      <p:sp>
        <p:nvSpPr>
          <p:cNvPr id="3" name="Content Placeholder 2">
            <a:extLst>
              <a:ext uri="{FF2B5EF4-FFF2-40B4-BE49-F238E27FC236}">
                <a16:creationId xmlns:a16="http://schemas.microsoft.com/office/drawing/2014/main" id="{D4D94376-D989-2842-9510-E2700D37CBDE}"/>
              </a:ext>
            </a:extLst>
          </p:cNvPr>
          <p:cNvSpPr>
            <a:spLocks noGrp="1"/>
          </p:cNvSpPr>
          <p:nvPr>
            <p:ph idx="1"/>
          </p:nvPr>
        </p:nvSpPr>
        <p:spPr>
          <a:xfrm>
            <a:off x="148281" y="1099752"/>
            <a:ext cx="8538519" cy="5026412"/>
          </a:xfrm>
        </p:spPr>
        <p:txBody>
          <a:bodyPr/>
          <a:lstStyle/>
          <a:p>
            <a:pPr marL="0" indent="0">
              <a:buNone/>
            </a:pPr>
            <a:r>
              <a:rPr lang="en-ZA" sz="1600" b="1" dirty="0"/>
              <a:t>COMPULSORY MODULES: </a:t>
            </a:r>
            <a:r>
              <a:rPr lang="en-ZA" sz="1600" dirty="0"/>
              <a:t>Research Methodology; </a:t>
            </a:r>
          </a:p>
          <a:p>
            <a:pPr marL="0" indent="0">
              <a:buNone/>
            </a:pPr>
            <a:r>
              <a:rPr lang="en-ZA" sz="1600" b="1" dirty="0"/>
              <a:t>ELECTIVE MODULES </a:t>
            </a:r>
          </a:p>
          <a:p>
            <a:pPr marL="0" indent="0">
              <a:buNone/>
            </a:pPr>
            <a:r>
              <a:rPr lang="en-ZA" sz="1600" dirty="0"/>
              <a:t>Advanced Contract, </a:t>
            </a:r>
          </a:p>
          <a:p>
            <a:pPr marL="0" indent="0">
              <a:buNone/>
            </a:pPr>
            <a:r>
              <a:rPr lang="en-ZA" sz="1600" dirty="0"/>
              <a:t>Advanced Corp Law, </a:t>
            </a:r>
          </a:p>
          <a:p>
            <a:pPr marL="0" indent="0">
              <a:buNone/>
            </a:pPr>
            <a:r>
              <a:rPr lang="en-ZA" sz="1600" dirty="0"/>
              <a:t>International Trade Law, </a:t>
            </a:r>
          </a:p>
          <a:p>
            <a:pPr marL="0" indent="0">
              <a:buNone/>
            </a:pPr>
            <a:r>
              <a:rPr lang="en-ZA" sz="1600" dirty="0"/>
              <a:t>Advanced Intellectual Property Law, </a:t>
            </a:r>
          </a:p>
          <a:p>
            <a:pPr marL="0" indent="0">
              <a:buNone/>
            </a:pPr>
            <a:r>
              <a:rPr lang="en-ZA" sz="1600" dirty="0"/>
              <a:t>Constitutional Law, </a:t>
            </a:r>
          </a:p>
          <a:p>
            <a:pPr marL="0" indent="0">
              <a:buNone/>
            </a:pPr>
            <a:r>
              <a:rPr lang="en-ZA" sz="1600" dirty="0"/>
              <a:t>Tax Law (if numbers on the tax program permit) </a:t>
            </a:r>
          </a:p>
          <a:p>
            <a:pPr marL="0" indent="0">
              <a:buNone/>
            </a:pPr>
            <a:r>
              <a:rPr lang="en-ZA" sz="1600" dirty="0"/>
              <a:t>Labour Law (if numbers on the Labour Law program permit) Consumer Law</a:t>
            </a:r>
          </a:p>
          <a:p>
            <a:pPr marL="0" indent="0">
              <a:buNone/>
            </a:pPr>
            <a:endParaRPr lang="en-ZA" sz="1600" dirty="0"/>
          </a:p>
          <a:p>
            <a:pPr marL="0" indent="0">
              <a:buNone/>
            </a:pPr>
            <a:r>
              <a:rPr lang="en-ZA" sz="1600" dirty="0"/>
              <a:t>Seminars are usually offered in the evenings from 5.30</a:t>
            </a:r>
          </a:p>
          <a:p>
            <a:pPr marL="0" indent="0">
              <a:buNone/>
            </a:pPr>
            <a:r>
              <a:rPr lang="en-ZA" sz="1600" dirty="0"/>
              <a:t>Most of the modules are offered as weekly seminars</a:t>
            </a:r>
          </a:p>
          <a:p>
            <a:pPr marL="0" indent="0">
              <a:buNone/>
            </a:pPr>
            <a:r>
              <a:rPr lang="en-ZA" sz="1600" b="1" dirty="0"/>
              <a:t>LECTURERS ON THE PROGRAMME </a:t>
            </a:r>
            <a:r>
              <a:rPr lang="en-ZA" sz="1600" dirty="0"/>
              <a:t>– Dr L Swales, Dr D </a:t>
            </a:r>
            <a:r>
              <a:rPr lang="en-ZA" sz="1600" dirty="0" err="1"/>
              <a:t>Subramanien</a:t>
            </a:r>
            <a:r>
              <a:rPr lang="en-ZA" sz="1600" dirty="0"/>
              <a:t>, Mrs C Stevens, Mrs D </a:t>
            </a:r>
            <a:r>
              <a:rPr lang="en-ZA" sz="1600" dirty="0" err="1"/>
              <a:t>Bellengere</a:t>
            </a:r>
            <a:r>
              <a:rPr lang="en-ZA" sz="1600" dirty="0"/>
              <a:t>, Prof E </a:t>
            </a:r>
            <a:r>
              <a:rPr lang="en-ZA" sz="1600" dirty="0" err="1"/>
              <a:t>Tenza</a:t>
            </a:r>
            <a:r>
              <a:rPr lang="en-ZA" sz="1600" dirty="0"/>
              <a:t>, Prof T </a:t>
            </a:r>
            <a:r>
              <a:rPr lang="en-ZA" sz="1600" dirty="0" err="1"/>
              <a:t>Woker</a:t>
            </a:r>
            <a:r>
              <a:rPr lang="en-ZA" sz="1600" dirty="0"/>
              <a:t>, Mr S </a:t>
            </a:r>
            <a:r>
              <a:rPr lang="en-ZA" sz="1600" dirty="0" err="1"/>
              <a:t>Phungula</a:t>
            </a:r>
            <a:r>
              <a:rPr lang="en-ZA" sz="1600" dirty="0"/>
              <a:t>, Ms S </a:t>
            </a:r>
            <a:r>
              <a:rPr lang="en-ZA" sz="1600" dirty="0" err="1"/>
              <a:t>Govindsamy</a:t>
            </a:r>
            <a:r>
              <a:rPr lang="en-ZA" sz="1600" dirty="0"/>
              <a:t>, Prof S Pete and Mr D Hulme, Ms L </a:t>
            </a:r>
            <a:r>
              <a:rPr lang="en-ZA" sz="1600" dirty="0" err="1"/>
              <a:t>Maquta</a:t>
            </a:r>
            <a:r>
              <a:rPr lang="en-ZA" sz="1600" dirty="0"/>
              <a:t> (soon to be Dr) and Mrs R Barnard (soon to be Dr) )Labour Law), Mr Chris Schembri (Tax) </a:t>
            </a:r>
          </a:p>
          <a:p>
            <a:pPr marL="0" indent="0">
              <a:buNone/>
            </a:pPr>
            <a:r>
              <a:rPr lang="en-ZA" sz="1600" dirty="0"/>
              <a:t>Students will only be permitted to take Tax 1 or Labour Law if numbers on those programs permit.  They are usually permitted to take the module but cannot chose to do their dissertation on those topics (because of supervisor issues)</a:t>
            </a:r>
          </a:p>
          <a:p>
            <a:endParaRPr lang="en-US" sz="1600" dirty="0"/>
          </a:p>
        </p:txBody>
      </p:sp>
    </p:spTree>
    <p:extLst>
      <p:ext uri="{BB962C8B-B14F-4D97-AF65-F5344CB8AC3E}">
        <p14:creationId xmlns:p14="http://schemas.microsoft.com/office/powerpoint/2010/main" val="28049230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1AEAB-0D6A-0B42-A5C8-C3C80335C7DD}"/>
              </a:ext>
            </a:extLst>
          </p:cNvPr>
          <p:cNvSpPr>
            <a:spLocks noGrp="1"/>
          </p:cNvSpPr>
          <p:nvPr>
            <p:ph type="title"/>
          </p:nvPr>
        </p:nvSpPr>
        <p:spPr>
          <a:xfrm>
            <a:off x="-540568" y="44624"/>
            <a:ext cx="9684568" cy="1143000"/>
          </a:xfrm>
        </p:spPr>
        <p:txBody>
          <a:bodyPr/>
          <a:lstStyle/>
          <a:p>
            <a:r>
              <a:rPr lang="en-US" dirty="0"/>
              <a:t>LLM Environmental law</a:t>
            </a:r>
          </a:p>
        </p:txBody>
      </p:sp>
      <p:sp>
        <p:nvSpPr>
          <p:cNvPr id="3" name="Content Placeholder 2">
            <a:extLst>
              <a:ext uri="{FF2B5EF4-FFF2-40B4-BE49-F238E27FC236}">
                <a16:creationId xmlns:a16="http://schemas.microsoft.com/office/drawing/2014/main" id="{E79D50C6-45C8-1F40-9B6C-E1C43BA8BDA8}"/>
              </a:ext>
            </a:extLst>
          </p:cNvPr>
          <p:cNvSpPr>
            <a:spLocks noGrp="1"/>
          </p:cNvSpPr>
          <p:nvPr>
            <p:ph idx="1"/>
          </p:nvPr>
        </p:nvSpPr>
        <p:spPr/>
        <p:txBody>
          <a:bodyPr/>
          <a:lstStyle/>
          <a:p>
            <a:pPr lvl="0"/>
            <a:r>
              <a:rPr lang="en-ZA" sz="1400" b="1" dirty="0"/>
              <a:t>COMPULSORY MODULES</a:t>
            </a:r>
            <a:r>
              <a:rPr lang="en-ZA" sz="1400" dirty="0"/>
              <a:t>: Research Methodology (LAWS8DZP1); Land Use and Planning (LAWS8BQP1); Natural Resources Law (LAWS8CAP2); Pollution Control Law (LAWS8CEP2).</a:t>
            </a:r>
          </a:p>
          <a:p>
            <a:pPr lvl="0"/>
            <a:r>
              <a:rPr lang="en-ZA" sz="1400" b="1" dirty="0"/>
              <a:t>ELECTIVE MODULES: </a:t>
            </a:r>
            <a:r>
              <a:rPr lang="en-ZA" sz="1400" dirty="0"/>
              <a:t>None.</a:t>
            </a:r>
          </a:p>
          <a:p>
            <a:pPr marL="0" lvl="0" indent="0">
              <a:buNone/>
            </a:pPr>
            <a:endParaRPr lang="en-ZA" sz="1400" dirty="0"/>
          </a:p>
          <a:p>
            <a:pPr lvl="0"/>
            <a:r>
              <a:rPr lang="en-ZA" sz="1400" dirty="0"/>
              <a:t>The programme is offered Part-time over two years. Students will 2 of the 3 “substantive” modules in the first year (one per semester), and the third plus Research Methodology in the first semester of the second year. The dissertation is then done in the second semester of the second year.</a:t>
            </a:r>
          </a:p>
          <a:p>
            <a:pPr lvl="0"/>
            <a:endParaRPr lang="en-ZA" sz="1400" dirty="0"/>
          </a:p>
          <a:p>
            <a:pPr lvl="0"/>
            <a:r>
              <a:rPr lang="en-ZA" sz="1400" b="1" dirty="0"/>
              <a:t>LECTURERS ON THE PROGRAMME: </a:t>
            </a:r>
            <a:r>
              <a:rPr lang="en-ZA" sz="1400" dirty="0"/>
              <a:t>Professor Michael Kidd; Professor Warren Freedman and expert guests.</a:t>
            </a:r>
          </a:p>
          <a:p>
            <a:pPr lvl="0"/>
            <a:endParaRPr lang="en-ZA" sz="1400" dirty="0"/>
          </a:p>
          <a:p>
            <a:pPr lvl="0"/>
            <a:r>
              <a:rPr lang="en-ZA" sz="1400" b="1" dirty="0"/>
              <a:t>HOW IT IS OFFERRED</a:t>
            </a:r>
            <a:r>
              <a:rPr lang="en-ZA" sz="1400" dirty="0"/>
              <a:t>: Before Covid, it was done on the basis of three block lecture days per semester (and RMM involved weekly seminars). There was and still is) a “take-home” examination, where students write it electronically wherever they please and submit after 9 hours. It is envisaged that, once we have moved past Covid, there will be a blended approach where some sessions will be held on the basis of a block face-to-face seminar day and others will be done by Zoom or equivalent. The seminars are supposed to be back-up and refinement essentially to the student’s self-study, carried out on the basis of a comprehensive reading list in the outline of each module.</a:t>
            </a:r>
          </a:p>
          <a:p>
            <a:pPr marL="0" indent="0">
              <a:buNone/>
            </a:pPr>
            <a:endParaRPr lang="en-US" sz="1400" dirty="0"/>
          </a:p>
        </p:txBody>
      </p:sp>
    </p:spTree>
    <p:extLst>
      <p:ext uri="{BB962C8B-B14F-4D97-AF65-F5344CB8AC3E}">
        <p14:creationId xmlns:p14="http://schemas.microsoft.com/office/powerpoint/2010/main" val="40585580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18085</TotalTime>
  <Words>1859</Words>
  <Application>Microsoft Office PowerPoint</Application>
  <PresentationFormat>On-screen Show (4:3)</PresentationFormat>
  <Paragraphs>218</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Century Gothic</vt:lpstr>
      <vt:lpstr>Segoe UI</vt:lpstr>
      <vt:lpstr>Office Theme</vt:lpstr>
      <vt:lpstr>LLM ROADSHOW 2021</vt:lpstr>
      <vt:lpstr> Types of LLM: </vt:lpstr>
      <vt:lpstr> Coursework LLM Programmes: </vt:lpstr>
      <vt:lpstr>Cost: (as quoted 2021)</vt:lpstr>
      <vt:lpstr>Application information:</vt:lpstr>
      <vt:lpstr> Documents needed for application </vt:lpstr>
      <vt:lpstr>Telephonic queries</vt:lpstr>
      <vt:lpstr>Master or laws - Taxation</vt:lpstr>
      <vt:lpstr>LLM &amp; Mphil in Child Care and Protection </vt:lpstr>
      <vt:lpstr>Master of Laws in Maritime Law  (Howard College) [LLM-MR] </vt:lpstr>
      <vt:lpstr>Master of laws –  Constitutional Theory, Law and Litigation </vt:lpstr>
      <vt:lpstr>Master of laws – Advanced Criminal Justice </vt:lpstr>
      <vt:lpstr>LLM in Medical Law</vt:lpstr>
      <vt:lpstr> LLM in Labour Studies </vt:lpstr>
      <vt:lpstr>Business Law LLM </vt:lpstr>
      <vt:lpstr>LLM Environmental law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Voluntary Human Shields in International Humanitarian Law:  A Proposal for Suitable Future Regulation     Dr Shannon Bosch</dc:title>
  <dc:creator>Gina Mshengu</dc:creator>
  <cp:lastModifiedBy>Siyabonga Sibisi</cp:lastModifiedBy>
  <cp:revision>59</cp:revision>
  <dcterms:modified xsi:type="dcterms:W3CDTF">2021-11-09T14:31:10Z</dcterms:modified>
</cp:coreProperties>
</file>